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4017" r:id="rId2"/>
  </p:sldMasterIdLst>
  <p:notesMasterIdLst>
    <p:notesMasterId r:id="rId85"/>
  </p:notesMasterIdLst>
  <p:sldIdLst>
    <p:sldId id="458" r:id="rId3"/>
    <p:sldId id="490" r:id="rId4"/>
    <p:sldId id="489" r:id="rId5"/>
    <p:sldId id="638" r:id="rId6"/>
    <p:sldId id="639" r:id="rId7"/>
    <p:sldId id="640" r:id="rId8"/>
    <p:sldId id="578" r:id="rId9"/>
    <p:sldId id="500" r:id="rId10"/>
    <p:sldId id="642" r:id="rId11"/>
    <p:sldId id="274" r:id="rId12"/>
    <p:sldId id="262" r:id="rId13"/>
    <p:sldId id="507" r:id="rId14"/>
    <p:sldId id="277" r:id="rId15"/>
    <p:sldId id="278" r:id="rId16"/>
    <p:sldId id="498" r:id="rId17"/>
    <p:sldId id="499" r:id="rId18"/>
    <p:sldId id="279" r:id="rId19"/>
    <p:sldId id="281" r:id="rId20"/>
    <p:sldId id="280" r:id="rId21"/>
    <p:sldId id="510" r:id="rId22"/>
    <p:sldId id="641" r:id="rId23"/>
    <p:sldId id="316" r:id="rId24"/>
    <p:sldId id="511" r:id="rId25"/>
    <p:sldId id="514" r:id="rId26"/>
    <p:sldId id="284" r:id="rId27"/>
    <p:sldId id="410" r:id="rId28"/>
    <p:sldId id="643" r:id="rId29"/>
    <p:sldId id="645" r:id="rId30"/>
    <p:sldId id="300" r:id="rId31"/>
    <p:sldId id="515" r:id="rId32"/>
    <p:sldId id="516" r:id="rId33"/>
    <p:sldId id="304" r:id="rId34"/>
    <p:sldId id="305" r:id="rId35"/>
    <p:sldId id="288" r:id="rId36"/>
    <p:sldId id="385" r:id="rId37"/>
    <p:sldId id="306" r:id="rId38"/>
    <p:sldId id="292" r:id="rId39"/>
    <p:sldId id="327" r:id="rId40"/>
    <p:sldId id="299" r:id="rId41"/>
    <p:sldId id="296" r:id="rId42"/>
    <p:sldId id="301" r:id="rId43"/>
    <p:sldId id="302" r:id="rId44"/>
    <p:sldId id="303" r:id="rId45"/>
    <p:sldId id="309" r:id="rId46"/>
    <p:sldId id="315" r:id="rId47"/>
    <p:sldId id="310" r:id="rId48"/>
    <p:sldId id="313" r:id="rId49"/>
    <p:sldId id="454" r:id="rId50"/>
    <p:sldId id="633" r:id="rId51"/>
    <p:sldId id="484" r:id="rId52"/>
    <p:sldId id="485" r:id="rId53"/>
    <p:sldId id="486" r:id="rId54"/>
    <p:sldId id="488" r:id="rId55"/>
    <p:sldId id="340" r:id="rId56"/>
    <p:sldId id="341" r:id="rId57"/>
    <p:sldId id="257" r:id="rId58"/>
    <p:sldId id="258" r:id="rId59"/>
    <p:sldId id="259" r:id="rId60"/>
    <p:sldId id="267" r:id="rId61"/>
    <p:sldId id="508" r:id="rId62"/>
    <p:sldId id="513" r:id="rId63"/>
    <p:sldId id="260" r:id="rId64"/>
    <p:sldId id="261" r:id="rId65"/>
    <p:sldId id="263" r:id="rId66"/>
    <p:sldId id="265" r:id="rId67"/>
    <p:sldId id="517" r:id="rId68"/>
    <p:sldId id="264" r:id="rId69"/>
    <p:sldId id="266" r:id="rId70"/>
    <p:sldId id="268" r:id="rId71"/>
    <p:sldId id="269" r:id="rId72"/>
    <p:sldId id="275" r:id="rId73"/>
    <p:sldId id="644" r:id="rId74"/>
    <p:sldId id="518" r:id="rId75"/>
    <p:sldId id="636" r:id="rId76"/>
    <p:sldId id="512" r:id="rId77"/>
    <p:sldId id="317" r:id="rId78"/>
    <p:sldId id="314" r:id="rId79"/>
    <p:sldId id="437" r:id="rId80"/>
    <p:sldId id="445" r:id="rId81"/>
    <p:sldId id="446" r:id="rId82"/>
    <p:sldId id="447" r:id="rId83"/>
    <p:sldId id="44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82721"/>
  </p:normalViewPr>
  <p:slideViewPr>
    <p:cSldViewPr>
      <p:cViewPr varScale="1">
        <p:scale>
          <a:sx n="105" d="100"/>
          <a:sy n="105" d="100"/>
        </p:scale>
        <p:origin x="2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E4303-7125-EE47-80EB-2BB9B391E38D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7F846-7BE9-1547-B9DF-44874AD1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3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07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2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Unix filesystem forms a </a:t>
            </a:r>
            <a:r>
              <a:rPr lang="en-US" i="1" dirty="0"/>
              <a:t>tree</a:t>
            </a:r>
            <a:r>
              <a:rPr lang="en-US" dirty="0"/>
              <a:t> structure that starts from the </a:t>
            </a:r>
            <a:r>
              <a:rPr lang="en-US" i="1" dirty="0"/>
              <a:t>root</a:t>
            </a:r>
            <a:r>
              <a:rPr lang="en-US" dirty="0"/>
              <a:t>, represented by / (forward slash).  Files are organized into </a:t>
            </a:r>
            <a:r>
              <a:rPr lang="en-US" i="1" dirty="0"/>
              <a:t>directories </a:t>
            </a:r>
            <a:r>
              <a:rPr lang="en-US" dirty="0"/>
              <a:t>(folders).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99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56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2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ls –F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9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dot files are usually created by specific programs and contain program specific configuration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2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7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the example!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5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4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66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case insensitive: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 </a:t>
            </a:r>
            <a:r>
              <a:rPr lang="en-US" dirty="0"/>
              <a:t>less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can toggle the behavior you want by giving the 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to </a:t>
            </a:r>
            <a:r>
              <a:rPr lang="en-US" dirty="0"/>
              <a:t>less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case in searches  (press RETURN)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word: /pattern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9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31925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5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nl-NL" sz="1200" b="1" dirty="0">
              <a:latin typeface="Courier New"/>
              <a:cs typeface="Courier New"/>
            </a:endParaRPr>
          </a:p>
          <a:p>
            <a:r>
              <a:rPr lang="en-US" dirty="0"/>
              <a:t>Time stamp explanation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Overwrite</a:t>
            </a:r>
            <a:r>
              <a:rPr lang="en-US" baseline="0" dirty="0"/>
              <a:t> the file </a:t>
            </a:r>
            <a:r>
              <a:rPr lang="nl-NL" sz="1200" b="1" dirty="0">
                <a:latin typeface="Courier New"/>
                <a:cs typeface="Courier New"/>
              </a:rPr>
              <a:t>basic-</a:t>
            </a:r>
            <a:r>
              <a:rPr lang="nl-NL" sz="1200" b="1" dirty="0" err="1">
                <a:latin typeface="Courier New"/>
                <a:cs typeface="Courier New"/>
              </a:rPr>
              <a:t>unix.txt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66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</a:t>
            </a:r>
            <a:r>
              <a:rPr lang="en-US" baseline="0" dirty="0"/>
              <a:t>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4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 </a:t>
            </a:r>
            <a:r>
              <a:rPr lang="en-US" dirty="0" err="1"/>
              <a:t>array_test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input??.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Stdin, </a:t>
            </a:r>
            <a:r>
              <a:rPr lang="en-US" dirty="0" err="1"/>
              <a:t>stdout</a:t>
            </a:r>
            <a:r>
              <a:rPr lang="en-US" dirty="0"/>
              <a:t> and stderr are data streams that bash creates.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03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13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1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for X11,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 command immediately kills the process without allowing the process to clean up or save data. The KILLALL command can be used to kill all of the processes that match a specific name or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95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0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only home, and other storage just for 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6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2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42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15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9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2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nodes vs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memory per core vs total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6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64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job.exec</a:t>
            </a:r>
            <a:r>
              <a:rPr lang="en-US" dirty="0"/>
              <a:t> Do no use the front end</a:t>
            </a:r>
          </a:p>
          <a:p>
            <a:r>
              <a:rPr lang="en-US" dirty="0"/>
              <a:t>Can be used for debugging or checking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37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7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4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03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once the connection is secure, </a:t>
            </a:r>
            <a:r>
              <a:rPr lang="en-US" i="1" dirty="0"/>
              <a:t>everything</a:t>
            </a:r>
            <a:r>
              <a:rPr lang="en-US" dirty="0"/>
              <a:t> is secure. Once you have an encrypted channel, nothing from that point on is sent outside that channel. Furthermore, the protocol is extremely cautious to avoid sending any </a:t>
            </a:r>
            <a:r>
              <a:rPr lang="en-US" i="1" dirty="0"/>
              <a:t>sensitive</a:t>
            </a:r>
            <a:r>
              <a:rPr lang="en-US" dirty="0"/>
              <a:t> data before encryption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9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7F846-7BE9-1547-B9DF-44874AD151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867E-4982-D745-8C81-82C353CF1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October 19,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160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Thursday, October 19,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63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9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40"/>
            <a:ext cx="789127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40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20039"/>
            <a:ext cx="7891272" cy="1325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1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15" y="365125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40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30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71600"/>
            <a:ext cx="823874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5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06" y="365127"/>
            <a:ext cx="720368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851027"/>
            <a:ext cx="78867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1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F69D-EEC6-2541-803C-55223B8F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10B39-E3F6-294D-A888-AD0209A1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F7AC9-78EE-8747-B700-04831E82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60E8-9D55-8342-8E24-0C342E15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9041-B8EB-614E-B0FB-F1518062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9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9907-51AA-1F4B-A5B2-B0807F8F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8829-DA2E-E74B-A39D-32876B88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F12B-5BC6-4841-80D6-CEE449DF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A637-677D-5F42-A5E9-B0D24CFD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4B57-1C97-754B-8232-B2AF96C6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ED97-934D-9A48-ACB2-5C4E1F12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2366-59DC-7A4C-8CF9-1C947D6D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EE1E-B163-0E49-B499-AFFABE8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0F5E-0A1C-6447-B3C1-8C527A9D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1F93A-7B1B-3E49-B87B-1475FE67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5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3278-0570-E048-A616-311D46B3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1D9C-46B0-6448-9BD1-F96E9AE6F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ABDC-5949-B54A-B747-54A7F303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574C-47A7-C141-A095-EC9D25FE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63897-80B0-1D4E-AF36-AEF67C71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5388C-F82A-364E-B642-DB240C22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F27E-FAF6-5945-BCD5-BA456B83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6C0FF-67C2-8C46-8529-EAB8B36F4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670E5-29CC-9047-AB89-0460231E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82BD6-5A89-C34F-86A2-C1BFDAEF4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211B-A60B-3840-8D88-723E7A45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81BF7-ADAA-9B4A-8E9C-94B3D500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F223B-42ED-594B-AA6A-66F4B8F2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FAB55-D060-F74D-BC2F-3026FF18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3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0A3B-3F2D-A34B-A502-D94CCE86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8563F-CEAD-8D4C-ACA7-7C774A84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6BB4-906D-734B-86A5-0CDE25E0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48B2-67D6-2542-90EF-B97A587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5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13871-9B64-6E4F-A79B-8336B40C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52788-75A0-CB4E-8E1D-BE5EEB33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1A25-F5B8-F444-984D-43D11D5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5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2510-AB79-FA4B-B65D-7665BADD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6D3E-46B7-034A-824E-CBA6C91E6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078F-72D9-3342-989F-E282268A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1A73-8D85-274F-B6DE-FA73E126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D2043-9FF9-074C-84E3-9ADD8A9E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A883F-CA07-F546-AF40-84AB3BAE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6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E0DD-FD99-8145-8853-2235618E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2817D-803D-3147-8590-DF17005F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571E7-7177-744E-823E-A6C270D8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3F8E4-ED71-6D48-BDE7-D2AC9CD6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C5A84-A797-F34D-AC94-506CE234F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87A05-0215-3647-8FCF-D27E3826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36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2442-2BAE-884C-939C-D6CB36F0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69C36-B5E1-6447-A557-5D1774BB0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45D8-A182-6F49-ACDD-D1D5946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CF1C-B5E8-9848-9B43-B07B7609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BC4C-611D-BD42-8FF4-6D039496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1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4EF75-8B79-9E4F-9EC9-CDBDB05FA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9989-8844-CB40-A0FB-D4E51CAF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3AAB-57F2-2140-935D-5AF12651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0B5A-EA63-3F48-A622-9C861934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4349-5E7E-3D41-B9A5-370126C5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October 19,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405" y="63650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October 19,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670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2529" cy="127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04" y="6365686"/>
            <a:ext cx="2317060" cy="3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4008" r:id="rId14"/>
    <p:sldLayoutId id="2147484009" r:id="rId15"/>
    <p:sldLayoutId id="2147484010" r:id="rId16"/>
    <p:sldLayoutId id="2147484012" r:id="rId17"/>
    <p:sldLayoutId id="2147484013" r:id="rId18"/>
    <p:sldLayoutId id="2147484014" r:id="rId19"/>
    <p:sldLayoutId id="2147484015" r:id="rId20"/>
    <p:sldLayoutId id="2147484016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C9D55-E983-DE4B-9E56-322DE758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8607-0680-624A-81FE-CAEA857A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B4496-E2F3-1E4E-BEAC-865BB694D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23F9-0360-E146-88B8-05A00EFAD59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F2BB-E8A1-D24C-B5A5-D0C1FA89F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EAB2-D725-6B45-8FD2-5BE91BB4C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9DDF6-CF62-334C-8E85-678DF50D5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(https:/www.rc.virginia.edu/userinfo/rivanna/logintools/cl-data-transfer/)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c.virginia.edu/userinfo/rivanna/slur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support/" TargetMode="External"/><Relationship Id="rId4" Type="http://schemas.openxmlformats.org/officeDocument/2006/relationships/hyperlink" Target="https://www.rc.virginia.edu/support/#office-hours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portal.hpc.virginia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c.virginia.edu/userinfo/rivanna/logintools/mobaxterm/" TargetMode="External"/><Relationship Id="rId4" Type="http://schemas.openxmlformats.org/officeDocument/2006/relationships/hyperlink" Target="https://rivanna-desktop.hpc.virginia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95DF-EADE-4443-8992-59406209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performance computing from terminal window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A6A0A-ED48-5F4C-9C1E-2E708C749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Ahmad </a:t>
            </a:r>
            <a:r>
              <a:rPr lang="en-US" dirty="0" err="1"/>
              <a:t>Sheikhzada</a:t>
            </a:r>
            <a:r>
              <a:rPr lang="en-US" dirty="0"/>
              <a:t> &amp; Gladys </a:t>
            </a:r>
            <a:r>
              <a:rPr lang="en-US" dirty="0" err="1"/>
              <a:t>Andino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UVA Research Computing  </a:t>
            </a:r>
          </a:p>
        </p:txBody>
      </p:sp>
    </p:spTree>
    <p:extLst>
      <p:ext uri="{BB962C8B-B14F-4D97-AF65-F5344CB8AC3E}">
        <p14:creationId xmlns:p14="http://schemas.microsoft.com/office/powerpoint/2010/main" val="405505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Command-Line basics</a:t>
            </a:r>
          </a:p>
        </p:txBody>
      </p:sp>
    </p:spTree>
    <p:extLst>
      <p:ext uri="{BB962C8B-B14F-4D97-AF65-F5344CB8AC3E}">
        <p14:creationId xmlns:p14="http://schemas.microsoft.com/office/powerpoint/2010/main" val="237580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SHELL Navigation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276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run our first command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rint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orking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command: prints working directory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/home/username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username should be your UVA computing ID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where you are!</a:t>
            </a:r>
          </a:p>
          <a:p>
            <a:pPr marL="0" indent="0">
              <a:buNone/>
            </a:pPr>
            <a:r>
              <a:rPr lang="en-US" sz="2000" dirty="0"/>
              <a:t> 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5156761"/>
            <a:ext cx="60000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b="1" dirty="0" err="1">
                <a:latin typeface="Courier New"/>
                <a:cs typeface="Courier New"/>
              </a:rPr>
              <a:t>pwd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/home/gka6a</a:t>
            </a:r>
          </a:p>
        </p:txBody>
      </p:sp>
    </p:spTree>
    <p:extLst>
      <p:ext uri="{BB962C8B-B14F-4D97-AF65-F5344CB8AC3E}">
        <p14:creationId xmlns:p14="http://schemas.microsoft.com/office/powerpoint/2010/main" val="2426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777240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FIRST LOOK – </a:t>
            </a:r>
            <a:r>
              <a:rPr lang="en-US" sz="3200" cap="none" dirty="0"/>
              <a:t>Let’s grab some files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685800" y="1508125"/>
            <a:ext cx="8153400" cy="4664075"/>
          </a:xfrm>
        </p:spPr>
        <p:txBody>
          <a:bodyPr anchor="ctr">
            <a:normAutofit fontScale="25000" lnSpcReduction="20000"/>
          </a:bodyPr>
          <a:lstStyle/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228600" indent="-228600">
              <a:spcBef>
                <a:spcPts val="600"/>
              </a:spcBef>
              <a:buFontTx/>
              <a:buChar char="•"/>
              <a:defRPr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endParaRPr lang="en-US" sz="8000" dirty="0">
              <a:cs typeface="Arial" charset="0"/>
            </a:endParaRPr>
          </a:p>
          <a:p>
            <a:pPr marL="0" indent="0">
              <a:buNone/>
            </a:pPr>
            <a:br>
              <a:rPr lang="en-US" sz="8000" dirty="0">
                <a:cs typeface="Arial" charset="0"/>
              </a:rPr>
            </a:br>
            <a:r>
              <a:rPr lang="en-US" sz="8000" dirty="0">
                <a:cs typeface="Arial" charset="0"/>
              </a:rPr>
              <a:t>	</a:t>
            </a:r>
            <a:br>
              <a:rPr lang="en-US" sz="8000" dirty="0">
                <a:cs typeface="Arial" charset="0"/>
              </a:rPr>
            </a:b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cp -r /share/resources/tutorials/</a:t>
            </a:r>
            <a:r>
              <a:rPr lang="en-US" sz="7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7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-cl ./</a:t>
            </a:r>
          </a:p>
          <a:p>
            <a:pPr marL="0" indent="0" algn="ctr">
              <a:spcBef>
                <a:spcPts val="600"/>
              </a:spcBef>
              <a:buNone/>
              <a:defRPr/>
            </a:pPr>
            <a:endParaRPr lang="en-US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8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8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Spaces separate these parts!</a:t>
            </a:r>
            <a:b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233" y="362384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112" y="4233446"/>
            <a:ext cx="148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Options/Flags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8387" y="387129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200912" y="3355066"/>
            <a:ext cx="0" cy="3025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658112" y="3250106"/>
            <a:ext cx="0" cy="96827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62FB25-702B-6F45-AD4B-5569FD292FFA}"/>
              </a:ext>
            </a:extLst>
          </p:cNvPr>
          <p:cNvSpPr/>
          <p:nvPr/>
        </p:nvSpPr>
        <p:spPr>
          <a:xfrm rot="16200000">
            <a:off x="4518370" y="172278"/>
            <a:ext cx="165168" cy="5087103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7D48E74-7892-B64B-B2F2-7C08D888F552}"/>
              </a:ext>
            </a:extLst>
          </p:cNvPr>
          <p:cNvSpPr/>
          <p:nvPr/>
        </p:nvSpPr>
        <p:spPr>
          <a:xfrm rot="5400000">
            <a:off x="4281275" y="1593114"/>
            <a:ext cx="431926" cy="6592653"/>
          </a:xfrm>
          <a:prstGeom prst="rightBrac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53AA24-2838-4E4D-8033-E4D2EB0F4F29}"/>
              </a:ext>
            </a:extLst>
          </p:cNvPr>
          <p:cNvCxnSpPr>
            <a:cxnSpLocks/>
          </p:cNvCxnSpPr>
          <p:nvPr/>
        </p:nvCxnSpPr>
        <p:spPr>
          <a:xfrm>
            <a:off x="819912" y="2455116"/>
            <a:ext cx="0" cy="36428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0718F8-52F9-3E4B-98D4-B701B3429E07}"/>
              </a:ext>
            </a:extLst>
          </p:cNvPr>
          <p:cNvSpPr txBox="1"/>
          <p:nvPr/>
        </p:nvSpPr>
        <p:spPr>
          <a:xfrm>
            <a:off x="619753" y="2108881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Prompt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4E563ED-98EA-DA4C-98E2-0A97717E74AB}"/>
              </a:ext>
            </a:extLst>
          </p:cNvPr>
          <p:cNvSpPr/>
          <p:nvPr/>
        </p:nvSpPr>
        <p:spPr>
          <a:xfrm rot="5400000">
            <a:off x="4604447" y="642327"/>
            <a:ext cx="431923" cy="5714992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3F177-5076-3E45-9696-E149F8941B3D}"/>
              </a:ext>
            </a:extLst>
          </p:cNvPr>
          <p:cNvSpPr txBox="1"/>
          <p:nvPr/>
        </p:nvSpPr>
        <p:spPr>
          <a:xfrm>
            <a:off x="4214081" y="1802947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65D06-14A1-1E4C-AC5A-DA6F3138A92C}"/>
              </a:ext>
            </a:extLst>
          </p:cNvPr>
          <p:cNvSpPr txBox="1"/>
          <p:nvPr/>
        </p:nvSpPr>
        <p:spPr>
          <a:xfrm>
            <a:off x="7144512" y="1803447"/>
            <a:ext cx="1380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path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21B0C2C-674D-FA43-B6FC-9A2C7D34C6E4}"/>
              </a:ext>
            </a:extLst>
          </p:cNvPr>
          <p:cNvSpPr/>
          <p:nvPr/>
        </p:nvSpPr>
        <p:spPr>
          <a:xfrm rot="16200000">
            <a:off x="7545714" y="2287807"/>
            <a:ext cx="233819" cy="504390"/>
          </a:xfrm>
          <a:prstGeom prst="rightBrac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Bash History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7886700" cy="4270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using bash you may use its built-in history mechanism to save yourself some keystrokes.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arrow: scroll through the previous commands you have typed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arrow: if scrolled back, scroll to more recent commands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Left/right arrows: edit text on a line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44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05" y="310896"/>
            <a:ext cx="7886700" cy="1325563"/>
          </a:xfrm>
        </p:spPr>
        <p:txBody>
          <a:bodyPr/>
          <a:lstStyle/>
          <a:p>
            <a:r>
              <a:rPr lang="en-US" dirty="0"/>
              <a:t>More Bash Goodies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 completion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string&lt;tab&gt;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causes bash to expand string further as far as it has a unique name.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for earlier command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control-r  &lt;text&gt;</a:t>
            </a:r>
          </a:p>
          <a:p>
            <a:r>
              <a:rPr lang="en-US" sz="2400" dirty="0"/>
              <a:t>Move to the beginning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control-a</a:t>
            </a:r>
          </a:p>
          <a:p>
            <a:r>
              <a:rPr lang="en-US" sz="2400" dirty="0"/>
              <a:t>Move to the end of the line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control-e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Clear the screen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or control-l</a:t>
            </a:r>
          </a:p>
        </p:txBody>
      </p:sp>
    </p:spTree>
    <p:extLst>
      <p:ext uri="{BB962C8B-B14F-4D97-AF65-F5344CB8AC3E}">
        <p14:creationId xmlns:p14="http://schemas.microsoft.com/office/powerpoint/2010/main" val="46052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</a:t>
            </a:r>
            <a:r>
              <a:rPr lang="en-US" dirty="0"/>
              <a:t>Processes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4911105" cy="4648200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400" dirty="0">
                <a:cs typeface="Arial" charset="0"/>
              </a:rPr>
              <a:t>Everything in UNIX is either a file or a process. Directories are special type of files.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Files and directories are two important constructs in UNIX (and most operating systems).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Contain your documents, images, code, programs, OS, etc.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A “filesystem” is a collection of files and directories stored on a single physical device.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200" dirty="0">
                <a:cs typeface="Arial" charset="0"/>
              </a:rPr>
              <a:t>Often called “drives” in Windows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C45BD-7D69-B24A-B9F4-956A404F745C}"/>
              </a:ext>
            </a:extLst>
          </p:cNvPr>
          <p:cNvGrpSpPr/>
          <p:nvPr/>
        </p:nvGrpSpPr>
        <p:grpSpPr>
          <a:xfrm>
            <a:off x="6088111" y="1617383"/>
            <a:ext cx="2667000" cy="5012017"/>
            <a:chOff x="5445723" y="298465"/>
            <a:chExt cx="3239394" cy="6146569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5C9B36EE-C843-9A44-B0BB-4B4D9B32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152400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EADFB3ED-8E1D-3448-B947-302F806C0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CA51A3DA-A2E3-414B-A238-EC511651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4143542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2E52B8F-A9A2-E24E-AD7A-0F40206A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CEE065E-D66F-FF43-B838-EEA7FD49D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387" y="5629213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8742B6F-95D8-C445-9E00-1DB2BB343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7FE79A22-E815-8A43-8B47-625DD6D3F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220691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87AD74-2350-C749-8392-7890BCCA7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97C31A-BF90-B345-854B-E500E2B63BB1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12632" y="2342366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97B288-66F5-5149-9144-3F110791897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71F3C6-633B-2A45-8481-BA0AA1CFA809}"/>
                </a:ext>
              </a:extLst>
            </p:cNvPr>
            <p:cNvCxnSpPr>
              <a:cxnSpLocks/>
            </p:cNvCxnSpPr>
            <p:nvPr/>
          </p:nvCxnSpPr>
          <p:spPr>
            <a:xfrm>
              <a:off x="7748020" y="5036512"/>
              <a:ext cx="0" cy="44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1F26FF-83AA-B247-9D11-ECB09AD8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7" y="3595182"/>
              <a:ext cx="490293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1AE01B-D981-7443-A7BA-7EC9759C0A6F}"/>
                </a:ext>
              </a:extLst>
            </p:cNvPr>
            <p:cNvSpPr txBox="1"/>
            <p:nvPr/>
          </p:nvSpPr>
          <p:spPr>
            <a:xfrm>
              <a:off x="5633472" y="3063803"/>
              <a:ext cx="67211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46FD2C-93F2-B344-9DDB-F9F01B25A31C}"/>
                </a:ext>
              </a:extLst>
            </p:cNvPr>
            <p:cNvSpPr txBox="1"/>
            <p:nvPr/>
          </p:nvSpPr>
          <p:spPr>
            <a:xfrm>
              <a:off x="6662791" y="3063803"/>
              <a:ext cx="69158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FD8A6F-E4DD-E24B-B76B-00A1615C9832}"/>
                </a:ext>
              </a:extLst>
            </p:cNvPr>
            <p:cNvSpPr txBox="1"/>
            <p:nvPr/>
          </p:nvSpPr>
          <p:spPr>
            <a:xfrm>
              <a:off x="7714937" y="3063803"/>
              <a:ext cx="78699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D2CC7F-0210-E34D-AC1D-2706A010DF91}"/>
                </a:ext>
              </a:extLst>
            </p:cNvPr>
            <p:cNvSpPr txBox="1"/>
            <p:nvPr/>
          </p:nvSpPr>
          <p:spPr>
            <a:xfrm>
              <a:off x="6777480" y="1838803"/>
              <a:ext cx="652649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5EBEB-A3AA-004F-9BA7-94F94E821970}"/>
                </a:ext>
              </a:extLst>
            </p:cNvPr>
            <p:cNvSpPr txBox="1"/>
            <p:nvPr/>
          </p:nvSpPr>
          <p:spPr>
            <a:xfrm>
              <a:off x="5802464" y="4432819"/>
              <a:ext cx="94859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class-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hpc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0A5AA6-B594-0044-BE3B-C70028FA0334}"/>
                </a:ext>
              </a:extLst>
            </p:cNvPr>
            <p:cNvSpPr txBox="1"/>
            <p:nvPr/>
          </p:nvSpPr>
          <p:spPr>
            <a:xfrm>
              <a:off x="7548948" y="5921974"/>
              <a:ext cx="557244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7514C-8CE3-FC45-B225-00493988BC81}"/>
                </a:ext>
              </a:extLst>
            </p:cNvPr>
            <p:cNvSpPr txBox="1"/>
            <p:nvPr/>
          </p:nvSpPr>
          <p:spPr>
            <a:xfrm>
              <a:off x="7376914" y="4509968"/>
              <a:ext cx="82398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2B038E-A763-AB48-AA5F-5FE46FC09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720" y="3595182"/>
              <a:ext cx="521601" cy="469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72AE492-2EC6-774B-9C53-0D7DAADE6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723" y="1542213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827877-3C76-AC4D-82C5-102EEFAC11A8}"/>
                </a:ext>
              </a:extLst>
            </p:cNvPr>
            <p:cNvSpPr txBox="1"/>
            <p:nvPr/>
          </p:nvSpPr>
          <p:spPr>
            <a:xfrm>
              <a:off x="5707484" y="1857016"/>
              <a:ext cx="454050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D8CC2350-0651-6042-981E-A4604A149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93" y="1488158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633D1C-C71D-8E4B-A0C5-E688DF9F15EB}"/>
                </a:ext>
              </a:extLst>
            </p:cNvPr>
            <p:cNvSpPr txBox="1"/>
            <p:nvPr/>
          </p:nvSpPr>
          <p:spPr>
            <a:xfrm>
              <a:off x="7953053" y="1802961"/>
              <a:ext cx="46183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6ACD8A2B-DB1B-1442-8F14-44BBDC670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7" y="298465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752200-2E62-9345-846C-8BBDC21C48F9}"/>
                </a:ext>
              </a:extLst>
            </p:cNvPr>
            <p:cNvSpPr txBox="1"/>
            <p:nvPr/>
          </p:nvSpPr>
          <p:spPr>
            <a:xfrm>
              <a:off x="6908599" y="610773"/>
              <a:ext cx="271028" cy="32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BFBA61-05C1-1E4B-AC2E-AC106FF5D99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21" y="1030508"/>
              <a:ext cx="13147" cy="457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4E3C98-2606-8046-8D92-E2A271468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03" y="1098745"/>
              <a:ext cx="662098" cy="411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0B97C8-FA22-884F-8F10-04FF56E34EA9}"/>
                </a:ext>
              </a:extLst>
            </p:cNvPr>
            <p:cNvCxnSpPr>
              <a:cxnSpLocks/>
            </p:cNvCxnSpPr>
            <p:nvPr/>
          </p:nvCxnSpPr>
          <p:spPr>
            <a:xfrm>
              <a:off x="7210121" y="1033612"/>
              <a:ext cx="676500" cy="3651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8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FILES AND DIRECTORIES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447800"/>
            <a:ext cx="8458200" cy="48768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>
                <a:cs typeface="Arial" charset="0"/>
              </a:rPr>
              <a:t>Files store some sort of information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Two basic types of files: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Text (documents, code)</a:t>
            </a:r>
          </a:p>
          <a:p>
            <a:pPr marL="1085850" lvl="1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Binary (images, executables)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Unix doesn’t pay attention to file extensions, but software might</a:t>
            </a: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>
                <a:cs typeface="Arial" charset="0"/>
              </a:rPr>
              <a:t>Directories are collections of files and directories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cs typeface="Arial" charset="0"/>
              </a:rPr>
              <a:t>Analogous and interchangeable with “folders”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1800" dirty="0">
              <a:cs typeface="Arial" charset="0"/>
            </a:endParaRPr>
          </a:p>
          <a:p>
            <a:pPr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800" dirty="0">
                <a:cs typeface="Arial" charset="0"/>
              </a:rPr>
              <a:t>Both files and directories have “metadata” associated with them</a:t>
            </a:r>
          </a:p>
          <a:p>
            <a:pPr marL="1085850" lvl="1" indent="-342900" eaLnBrk="1" hangingPunct="1">
              <a:spcBef>
                <a:spcPts val="600"/>
              </a:spcBef>
              <a:spcAft>
                <a:spcPts val="1200"/>
              </a:spcAft>
              <a:buFont typeface=".AppleSystemUIFont"/>
              <a:buChar char="-"/>
              <a:defRPr/>
            </a:pPr>
            <a:r>
              <a:rPr lang="en-US" sz="1800" dirty="0">
                <a:cs typeface="Arial" charset="0"/>
              </a:rPr>
              <a:t>Name, timestamps, permissions</a:t>
            </a:r>
          </a:p>
        </p:txBody>
      </p:sp>
      <p:pic>
        <p:nvPicPr>
          <p:cNvPr id="11" name="Picture 2" descr="http://images.clipartpanda.com/pocket-clipart-blue_folder_clip_art_7475.jpg">
            <a:extLst>
              <a:ext uri="{FF2B5EF4-FFF2-40B4-BE49-F238E27FC236}">
                <a16:creationId xmlns:a16="http://schemas.microsoft.com/office/drawing/2014/main" id="{7FB8429C-A18B-F844-95E0-3416C30C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3" y="3978397"/>
            <a:ext cx="1314872" cy="1117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1CF72-8905-A24A-B40B-C39EAFA87B14}"/>
              </a:ext>
            </a:extLst>
          </p:cNvPr>
          <p:cNvGrpSpPr/>
          <p:nvPr/>
        </p:nvGrpSpPr>
        <p:grpSpPr>
          <a:xfrm>
            <a:off x="5943600" y="1581566"/>
            <a:ext cx="2514600" cy="1817533"/>
            <a:chOff x="5995510" y="3619806"/>
            <a:chExt cx="1909691" cy="16250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7EB50F-1C3E-A648-8422-500AD49E60E2}"/>
                </a:ext>
              </a:extLst>
            </p:cNvPr>
            <p:cNvGrpSpPr/>
            <p:nvPr/>
          </p:nvGrpSpPr>
          <p:grpSpPr>
            <a:xfrm>
              <a:off x="5995510" y="3619806"/>
              <a:ext cx="1909691" cy="1625033"/>
              <a:chOff x="5490049" y="4309042"/>
              <a:chExt cx="1909691" cy="162503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C6F9699-4AF7-3D4F-B309-85BF15969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0049" y="4309042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B372CE-0BF6-804C-BDFC-74D889314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9841" y="4594124"/>
                <a:ext cx="1017723" cy="10177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B8B8407-9D08-CB44-81DA-1629187DF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017" y="4916352"/>
                <a:ext cx="1017723" cy="101772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0A1C28-8F86-9048-8269-4361B493E3C2}"/>
                </a:ext>
              </a:extLst>
            </p:cNvPr>
            <p:cNvSpPr txBox="1"/>
            <p:nvPr/>
          </p:nvSpPr>
          <p:spPr>
            <a:xfrm>
              <a:off x="6134914" y="4307607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.txt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9BD4D-EF86-834C-B4CB-83523FA734C8}"/>
                </a:ext>
              </a:extLst>
            </p:cNvPr>
            <p:cNvSpPr txBox="1"/>
            <p:nvPr/>
          </p:nvSpPr>
          <p:spPr>
            <a:xfrm>
              <a:off x="7162960" y="4899916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slurm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ED4FCF-3FC1-904D-BD20-6AB6D39D7F08}"/>
                </a:ext>
              </a:extLst>
            </p:cNvPr>
            <p:cNvSpPr txBox="1"/>
            <p:nvPr/>
          </p:nvSpPr>
          <p:spPr>
            <a:xfrm>
              <a:off x="6562820" y="459213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py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00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600200"/>
            <a:ext cx="8235950" cy="4648200"/>
          </a:xfrm>
        </p:spPr>
        <p:txBody>
          <a:bodyPr>
            <a:norm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In UNIX all files and directories have a “path”</a:t>
            </a:r>
          </a:p>
          <a:p>
            <a:pPr marL="628650" indent="-34290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800" dirty="0">
                <a:cs typeface="Arial" charset="0"/>
              </a:rPr>
              <a:t>The “path” is the </a:t>
            </a:r>
            <a:r>
              <a:rPr lang="en-US" sz="1800" dirty="0" err="1">
                <a:cs typeface="Arial" charset="0"/>
              </a:rPr>
              <a:t>fullname</a:t>
            </a:r>
            <a:r>
              <a:rPr lang="en-US" sz="1800" dirty="0">
                <a:cs typeface="Arial" charset="0"/>
              </a:rPr>
              <a:t> of every file &amp; directory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/>
              <a:t>At the top is the </a:t>
            </a:r>
            <a:r>
              <a:rPr lang="en-US" sz="1800" b="1" dirty="0"/>
              <a:t>root directory</a:t>
            </a:r>
            <a:r>
              <a:rPr lang="en-US" sz="1800" dirty="0"/>
              <a:t> that holds everything else. </a:t>
            </a:r>
            <a:br>
              <a:rPr lang="en-US" sz="1800" dirty="0"/>
            </a:br>
            <a:r>
              <a:rPr lang="en-US" sz="1800" dirty="0"/>
              <a:t>We refer to it using a slash character 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on its own; </a:t>
            </a:r>
            <a:br>
              <a:rPr lang="en-US" sz="1800" dirty="0"/>
            </a:br>
            <a:r>
              <a:rPr lang="en-US" sz="1800" dirty="0"/>
              <a:t>this is the leading slash in 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/home/gka6a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1800" dirty="0">
                <a:cs typeface="Arial" charset="0"/>
              </a:rPr>
              <a:t>Examples: </a:t>
            </a:r>
          </a:p>
          <a:p>
            <a:pPr marL="0" indent="-45720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/home/gka6a/rivanna-cl_013020/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552340-727D-7A4A-85C5-C7785DFF348B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CF4BB9-C78B-5341-ACB9-208784256E1B}"/>
              </a:ext>
            </a:extLst>
          </p:cNvPr>
          <p:cNvGrpSpPr/>
          <p:nvPr/>
        </p:nvGrpSpPr>
        <p:grpSpPr>
          <a:xfrm>
            <a:off x="6347496" y="762000"/>
            <a:ext cx="2667000" cy="5119177"/>
            <a:chOff x="5120718" y="-145406"/>
            <a:chExt cx="3662131" cy="6803830"/>
          </a:xfrm>
        </p:grpSpPr>
        <p:pic>
          <p:nvPicPr>
            <p:cNvPr id="3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B419D92-6B68-C742-9BAE-47ACD28D1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07" y="1413490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B9D74501-5554-8D4B-BD60-2B1619B49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720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638C96A-A5D6-D446-BEC6-C2B6B09DB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37" y="3944415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66BF4EB-239E-6747-B89A-47D085846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1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35A818E3-9996-1948-8F81-D5C8EC0E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6896" y="5608641"/>
              <a:ext cx="990733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4BD2EFB-58F6-4D4F-BD90-95917AC88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438" y="2799797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933E1E37-525D-254D-B71C-DDBBE33C3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121" y="4021564"/>
              <a:ext cx="990735" cy="81582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F4487E-5EE0-234C-A0BE-1AC836779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7153" y="2382025"/>
              <a:ext cx="573772" cy="376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C6B60D-9BF9-724D-AB68-6A0B908BD19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064020" y="2231857"/>
              <a:ext cx="13146" cy="457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0EFBBD-2228-8949-8A62-E691401B77E9}"/>
                </a:ext>
              </a:extLst>
            </p:cNvPr>
            <p:cNvCxnSpPr>
              <a:cxnSpLocks/>
            </p:cNvCxnSpPr>
            <p:nvPr/>
          </p:nvCxnSpPr>
          <p:spPr>
            <a:xfrm>
              <a:off x="7359511" y="2273823"/>
              <a:ext cx="605002" cy="4559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8CC69A-C3F4-8A4E-9B3A-7967BC3E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763627" y="5261008"/>
              <a:ext cx="0" cy="303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C3A88F4-DE00-564F-A2BF-2159A6295DE4}"/>
                </a:ext>
              </a:extLst>
            </p:cNvPr>
            <p:cNvCxnSpPr>
              <a:cxnSpLocks/>
            </p:cNvCxnSpPr>
            <p:nvPr/>
          </p:nvCxnSpPr>
          <p:spPr>
            <a:xfrm>
              <a:off x="7201216" y="3595182"/>
              <a:ext cx="326508" cy="333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4D124A-D537-7544-AC7C-1B9194B5D42C}"/>
                </a:ext>
              </a:extLst>
            </p:cNvPr>
            <p:cNvSpPr txBox="1"/>
            <p:nvPr/>
          </p:nvSpPr>
          <p:spPr>
            <a:xfrm>
              <a:off x="5633474" y="3063802"/>
              <a:ext cx="759830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rs7wz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1D7C3-C1FF-7C48-9979-59E619B18DB4}"/>
                </a:ext>
              </a:extLst>
            </p:cNvPr>
            <p:cNvSpPr txBox="1"/>
            <p:nvPr/>
          </p:nvSpPr>
          <p:spPr>
            <a:xfrm>
              <a:off x="6662791" y="3063802"/>
              <a:ext cx="781841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gka6a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510094-4010-C542-B8E2-2B7A9C4CE4C0}"/>
                </a:ext>
              </a:extLst>
            </p:cNvPr>
            <p:cNvSpPr txBox="1"/>
            <p:nvPr/>
          </p:nvSpPr>
          <p:spPr>
            <a:xfrm>
              <a:off x="7638792" y="3063802"/>
              <a:ext cx="889696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jmh5ad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92D57-0BCB-EE44-B371-F9122475B41B}"/>
                </a:ext>
              </a:extLst>
            </p:cNvPr>
            <p:cNvSpPr txBox="1"/>
            <p:nvPr/>
          </p:nvSpPr>
          <p:spPr>
            <a:xfrm>
              <a:off x="6701276" y="1707101"/>
              <a:ext cx="737818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0B8CB-63D8-D94B-A348-B2A6F4DF1C03}"/>
                </a:ext>
              </a:extLst>
            </p:cNvPr>
            <p:cNvSpPr txBox="1"/>
            <p:nvPr/>
          </p:nvSpPr>
          <p:spPr>
            <a:xfrm>
              <a:off x="5120718" y="4855904"/>
              <a:ext cx="1849389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rivanna-cl_013020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B10C1E-AD03-924F-AA56-26C7BB408062}"/>
                </a:ext>
              </a:extLst>
            </p:cNvPr>
            <p:cNvSpPr txBox="1"/>
            <p:nvPr/>
          </p:nvSpPr>
          <p:spPr>
            <a:xfrm>
              <a:off x="6793910" y="6310722"/>
              <a:ext cx="1761342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basic_commands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473EA8-F8D8-5E4B-BF26-7825341AC886}"/>
                </a:ext>
              </a:extLst>
            </p:cNvPr>
            <p:cNvSpPr txBox="1"/>
            <p:nvPr/>
          </p:nvSpPr>
          <p:spPr>
            <a:xfrm>
              <a:off x="7324895" y="4855902"/>
              <a:ext cx="93151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tutorials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8D5C37-2992-D84D-A923-4E98839C4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943" y="3595182"/>
              <a:ext cx="396378" cy="390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27D87116-6FC1-8C4D-83D7-DB5FD4B58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693" y="1512942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AF97B8-54A6-A44A-AE5D-939CCEFA9EF3}"/>
                </a:ext>
              </a:extLst>
            </p:cNvPr>
            <p:cNvSpPr txBox="1"/>
            <p:nvPr/>
          </p:nvSpPr>
          <p:spPr>
            <a:xfrm>
              <a:off x="5707451" y="1827744"/>
              <a:ext cx="513303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pic>
          <p:nvPicPr>
            <p:cNvPr id="54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F1CC09B2-A6C1-144A-BEC7-A6F372009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025" y="150562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097178-8EAE-2C4D-813E-11CB3F89CF12}"/>
                </a:ext>
              </a:extLst>
            </p:cNvPr>
            <p:cNvSpPr txBox="1"/>
            <p:nvPr/>
          </p:nvSpPr>
          <p:spPr>
            <a:xfrm>
              <a:off x="8050787" y="1820429"/>
              <a:ext cx="52210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var</a:t>
              </a:r>
            </a:p>
          </p:txBody>
        </p:sp>
        <p:pic>
          <p:nvPicPr>
            <p:cNvPr id="56" name="Picture 2" descr="http://images.clipartpanda.com/pocket-clipart-blue_folder_clip_art_7475.jpg">
              <a:extLst>
                <a:ext uri="{FF2B5EF4-FFF2-40B4-BE49-F238E27FC236}">
                  <a16:creationId xmlns:a16="http://schemas.microsoft.com/office/drawing/2014/main" id="{03296611-450E-0941-8D6F-1B5BF2593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555" y="-145406"/>
              <a:ext cx="993824" cy="818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5FBCD0-0D24-BC45-A62C-6E0E8BBBF786}"/>
                </a:ext>
              </a:extLst>
            </p:cNvPr>
            <p:cNvSpPr txBox="1"/>
            <p:nvPr/>
          </p:nvSpPr>
          <p:spPr>
            <a:xfrm>
              <a:off x="6932258" y="167706"/>
              <a:ext cx="306397" cy="3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9B1453-50BF-DA47-8D9D-D8BB37764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0466" y="696141"/>
              <a:ext cx="8958" cy="660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DA26E16-8F8E-A048-AA5B-67EA24098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107" y="771180"/>
              <a:ext cx="451168" cy="578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A9E89E6-1E68-374A-BF45-B97AE6C5D8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14" y="722646"/>
              <a:ext cx="580797" cy="609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886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10896"/>
            <a:ext cx="7891272" cy="132588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This is an absolute path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current directory can be represented by a period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Thus if we are in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type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&amp;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edit or 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to execute the 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0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535330"/>
            <a:ext cx="4499811" cy="494167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Absolute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root of the system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Begins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“/”</a:t>
            </a:r>
            <a:r>
              <a:rPr lang="en-US" sz="1600" dirty="0">
                <a:cs typeface="Arial" charset="0"/>
              </a:rPr>
              <a:t> to denote the path starts at the root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Guaranteed to get you there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1" dirty="0">
                <a:cs typeface="Arial" charset="0"/>
              </a:rPr>
              <a:t>Relative paths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The path to a file starting at the current location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Indicate current directory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cs typeface="Arial" charset="0"/>
              </a:rPr>
              <a:t>, parent directory as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571500" indent="-285750">
              <a:spcBef>
                <a:spcPts val="600"/>
              </a:spcBef>
              <a:spcAft>
                <a:spcPts val="1200"/>
              </a:spcAft>
              <a:buFont typeface="System Font Regular"/>
              <a:buChar char="-"/>
              <a:defRPr/>
            </a:pPr>
            <a:r>
              <a:rPr lang="en-US" sz="1600" dirty="0">
                <a:cs typeface="Arial" charset="0"/>
              </a:rPr>
              <a:t>Can break if you start in the wrong place!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1800" dirty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4C6A508-A77C-534F-A3AB-EA54FFC8FE54}"/>
              </a:ext>
            </a:extLst>
          </p:cNvPr>
          <p:cNvSpPr txBox="1">
            <a:spLocks/>
          </p:cNvSpPr>
          <p:nvPr/>
        </p:nvSpPr>
        <p:spPr>
          <a:xfrm>
            <a:off x="5456288" y="4364255"/>
            <a:ext cx="2898440" cy="1341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../../project/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8A7DB05-2BC9-9645-882A-94507D8D6428}"/>
              </a:ext>
            </a:extLst>
          </p:cNvPr>
          <p:cNvSpPr txBox="1">
            <a:spLocks/>
          </p:cNvSpPr>
          <p:nvPr/>
        </p:nvSpPr>
        <p:spPr>
          <a:xfrm>
            <a:off x="4876800" y="2064719"/>
            <a:ext cx="4191000" cy="1226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file.txt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/home/gka6a/files/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/project/gka6a	</a:t>
            </a:r>
            <a:r>
              <a:rPr lang="en-US" sz="1200" dirty="0">
                <a:latin typeface="Courier New"/>
                <a:cs typeface="Courier New"/>
              </a:rPr>
              <a:t>			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	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Font typeface="Arial"/>
              <a:buNone/>
              <a:defRPr/>
            </a:pPr>
            <a:endParaRPr lang="en-US" sz="1800" dirty="0">
              <a:cs typeface="Arial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32042D-7D9D-0243-8591-51345B5491E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Paths</a:t>
            </a:r>
            <a:r>
              <a:rPr lang="en-US" dirty="0"/>
              <a:t> </a:t>
            </a:r>
            <a:r>
              <a:rPr lang="en-US" sz="3200" dirty="0"/>
              <a:t>-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886700" cy="472916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Terminal emulation/logging in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Unix commands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Directories and files + exercise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Manipulation + exercise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Wildcards, Streams, Pipes, Executables,...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Modules - How to load modules</a:t>
            </a:r>
          </a:p>
          <a:p>
            <a:pPr marL="742950" lvl="1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Shell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scripts + exercise</a:t>
            </a:r>
          </a:p>
        </p:txBody>
      </p:sp>
    </p:spTree>
    <p:extLst>
      <p:ext uri="{BB962C8B-B14F-4D97-AF65-F5344CB8AC3E}">
        <p14:creationId xmlns:p14="http://schemas.microsoft.com/office/powerpoint/2010/main" val="3734568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534400" cy="5198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r>
              <a:rPr lang="en-US" sz="2400" b="1" dirty="0">
                <a:latin typeface="Courier New"/>
                <a:cs typeface="Courier New"/>
              </a:rPr>
              <a:t>ls	</a:t>
            </a:r>
            <a:r>
              <a:rPr lang="en-US" sz="2400" dirty="0">
                <a:cs typeface="Arial" panose="020B0604020202020204" pitchFamily="34" charset="0"/>
              </a:rPr>
              <a:t># to list files in current directory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	# to change directories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# to create new directories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less,more,head,tail,cat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cs typeface="Courier New" panose="02070309020205020404" pitchFamily="49" charset="0"/>
              </a:rPr>
              <a:t># to view the content of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400" dirty="0"/>
              <a:t>	# to copy a file 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2400" dirty="0"/>
              <a:t>	# to move or rename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kill </a:t>
            </a:r>
            <a:r>
              <a:rPr lang="en-US" sz="2400" dirty="0"/>
              <a:t># to kill a process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400" dirty="0"/>
              <a:t># to remove a file or directory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2400" dirty="0"/>
              <a:t># to capture patterns within a file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sz="2400" dirty="0"/>
              <a:t>	# to open the manual for a command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US" sz="2400" dirty="0"/>
              <a:t># clear the content of terminal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24090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140"/>
            <a:ext cx="8458200" cy="5198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ls</a:t>
            </a:r>
            <a:r>
              <a:rPr lang="en-US" sz="2400" dirty="0"/>
              <a:t> command: list files in current directory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lvl="0"/>
            <a:r>
              <a:rPr lang="en-US" sz="2400" dirty="0">
                <a:latin typeface="Courier New"/>
                <a:cs typeface="Courier New"/>
              </a:rPr>
              <a:t>-l</a:t>
            </a:r>
            <a:r>
              <a:rPr lang="en-US" sz="2400" dirty="0"/>
              <a:t>	long listing, includes file date and size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-a  </a:t>
            </a:r>
            <a:r>
              <a:rPr lang="en-US" sz="2400" dirty="0"/>
              <a:t>displays all files (including dot(.) files). 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-h</a:t>
            </a:r>
            <a:r>
              <a:rPr lang="en-US" sz="2400" dirty="0"/>
              <a:t>	show file sizes in human readable terms</a:t>
            </a:r>
          </a:p>
          <a:p>
            <a:pPr lvl="0"/>
            <a:r>
              <a:rPr lang="en-US" sz="2400" dirty="0">
                <a:latin typeface="Courier New"/>
                <a:cs typeface="Courier New"/>
              </a:rPr>
              <a:t>-t</a:t>
            </a:r>
            <a:r>
              <a:rPr lang="en-US" sz="2400" dirty="0"/>
              <a:t>	show the newest files first</a:t>
            </a:r>
          </a:p>
          <a:p>
            <a:pPr lvl="0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2400" dirty="0"/>
              <a:t>	reverse the order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2438400"/>
            <a:ext cx="8229600" cy="793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urier New"/>
                <a:ea typeface="宋体"/>
                <a:cs typeface="Courier New"/>
              </a:rPr>
              <a:t>$ </a:t>
            </a:r>
            <a:r>
              <a:rPr lang="en-US" sz="1600" dirty="0">
                <a:solidFill>
                  <a:srgbClr val="FF0000"/>
                </a:solidFill>
                <a:effectLst/>
                <a:latin typeface="Courier New"/>
                <a:ea typeface="宋体"/>
                <a:cs typeface="Courier New"/>
              </a:rPr>
              <a:t>ls</a:t>
            </a: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5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basic_commands</a:t>
            </a:r>
            <a:r>
              <a:rPr lang="en-US" sz="15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  data  protein  redirects  regex  scripts  Shakespeare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/>
                <a:ea typeface="宋体"/>
                <a:cs typeface="Arial"/>
              </a:rPr>
              <a:t> </a:t>
            </a:r>
            <a:endParaRPr lang="en-US" sz="1200" dirty="0">
              <a:effectLst/>
              <a:latin typeface="Calibri"/>
              <a:ea typeface="宋体"/>
              <a:cs typeface="Arial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00868F-1468-574C-A0DC-3DF24D41174F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LISTING FILES</a:t>
            </a:r>
          </a:p>
        </p:txBody>
      </p:sp>
    </p:spTree>
    <p:extLst>
      <p:ext uri="{BB962C8B-B14F-4D97-AF65-F5344CB8AC3E}">
        <p14:creationId xmlns:p14="http://schemas.microsoft.com/office/powerpoint/2010/main" val="151911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B8943C-ABE1-7E48-8193-E2A93A17B652}"/>
              </a:ext>
            </a:extLst>
          </p:cNvPr>
          <p:cNvGrpSpPr/>
          <p:nvPr/>
        </p:nvGrpSpPr>
        <p:grpSpPr>
          <a:xfrm>
            <a:off x="381000" y="287715"/>
            <a:ext cx="8695354" cy="6494085"/>
            <a:chOff x="381000" y="287715"/>
            <a:chExt cx="8695354" cy="6494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59A243-A1DC-1444-8C43-DCEB19355C17}"/>
                </a:ext>
              </a:extLst>
            </p:cNvPr>
            <p:cNvSpPr/>
            <p:nvPr/>
          </p:nvSpPr>
          <p:spPr>
            <a:xfrm>
              <a:off x="702821" y="287715"/>
              <a:ext cx="8373533" cy="64940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data  protein  scripts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-l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2560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2048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3584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3 gka6a users 5632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2 gka6a users 5120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13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 -</a:t>
              </a:r>
              <a:r>
                <a:rPr lang="en-US" sz="13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laht</a:t>
              </a:r>
              <a:endParaRPr lang="en-US" sz="13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9 gka6a users 4.0K Jan 29 15:20 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3 gka6a users 5.5K Jan 29 14:48 scripts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--s--x 42 gka6a users  29K Jan 29 14:32 ..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2.0K Jan 29 13:20 data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redirects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5.0K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shakespeare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  512 Jan 29 13:20 regex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3.5K Jan 29 13:20 protein</a:t>
              </a:r>
            </a:p>
            <a:p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  2 gka6a users 2.5K Jan 29 13:20 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basic_commands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</a:t>
              </a:r>
              <a:r>
                <a:rPr lang="en-US" sz="13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-r--r--  1 gka6a users  11K Jan 29 13:20 .</a:t>
              </a:r>
              <a:r>
                <a:rPr lang="en-US" sz="13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DS_Store</a:t>
              </a:r>
              <a:endParaRPr lang="en-US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81000" y="2479682"/>
              <a:ext cx="7280951" cy="428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4869127"/>
              <a:ext cx="72809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52800" y="2908300"/>
              <a:ext cx="412750" cy="2057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17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068"/>
            <a:ext cx="8229600" cy="4994732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cd</a:t>
            </a:r>
            <a:r>
              <a:rPr lang="en-US" sz="2000" b="1" dirty="0"/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hange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used to jump from one directory to another.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.. 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Changes your present location to the parent directory.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no directory name puts you into your home directory.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cd ~ 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Changes to home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36601" y="2057400"/>
            <a:ext cx="7950199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ls -</a:t>
            </a:r>
            <a:r>
              <a:rPr lang="en-US" sz="1400" b="1" dirty="0" err="1">
                <a:latin typeface="Courier New" panose="02070309020205020404" pitchFamily="49" charset="0"/>
                <a:ea typeface="宋体"/>
                <a:cs typeface="Courier New" panose="02070309020205020404" pitchFamily="49" charset="0"/>
              </a:rPr>
              <a:t>lh</a:t>
            </a:r>
            <a:endParaRPr lang="en-US" sz="1400" b="1" dirty="0"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245M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CHANGING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1803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541162"/>
          </a:xfrm>
        </p:spPr>
        <p:txBody>
          <a:bodyPr/>
          <a:lstStyle/>
          <a:p>
            <a:r>
              <a:rPr lang="en-US" b="1" dirty="0" err="1">
                <a:latin typeface="Courier New"/>
                <a:cs typeface="Courier New"/>
              </a:rPr>
              <a:t>mkdir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ake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irectory)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2424548"/>
            <a:ext cx="8617906" cy="35190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rivanna-cl_013020/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NEW_DIRECTORY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$ ls 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lht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2 gka6a users    0 Jan 30 00:12 NEW_DIRECTORY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SP_R2.fastq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  46M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sequences.fasta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1.6M Jan 29 13:20 SP_R1.fastq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-x 1 gka6a users 197M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list_of_reads.txt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-r--r-- 1 gka6a users 2.1K Jan 29 13:20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 dirty="0">
              <a:effectLst/>
              <a:latin typeface="Courier New" panose="02070309020205020404" pitchFamily="49" charset="0"/>
              <a:ea typeface="宋体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3545" y="5547284"/>
            <a:ext cx="4150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Look NEW_DIRECTORY should be empty!!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37478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700" cy="4652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use absolute paths or relative paths for the directory name.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Let’s work these examples!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/home/gka6a/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r>
              <a:rPr lang="en-US" sz="2400" dirty="0">
                <a:latin typeface="Courier New"/>
                <a:cs typeface="Courier New"/>
              </a:rPr>
              <a:t>/build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cd </a:t>
            </a:r>
            <a:r>
              <a:rPr lang="en-US" sz="2400" dirty="0" err="1">
                <a:latin typeface="Courier New"/>
                <a:cs typeface="Courier New"/>
              </a:rPr>
              <a:t>newcode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>
                <a:latin typeface="Courier New"/>
                <a:cs typeface="Courier New"/>
              </a:rPr>
              <a:t>mkdir</a:t>
            </a:r>
            <a:r>
              <a:rPr lang="en-US" sz="2400" dirty="0">
                <a:latin typeface="Courier New"/>
                <a:cs typeface="Courier New"/>
              </a:rPr>
              <a:t> ../</a:t>
            </a:r>
            <a:r>
              <a:rPr lang="en-US" sz="2400" dirty="0" err="1">
                <a:latin typeface="Courier New"/>
                <a:cs typeface="Courier New"/>
              </a:rPr>
              <a:t>oldcode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611DD60A-DAFE-C444-8B05-5BDFB19F14C1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CREATING DIRECTORIES</a:t>
            </a:r>
          </a:p>
        </p:txBody>
      </p:sp>
    </p:spTree>
    <p:extLst>
      <p:ext uri="{BB962C8B-B14F-4D97-AF65-F5344CB8AC3E}">
        <p14:creationId xmlns:p14="http://schemas.microsoft.com/office/powerpoint/2010/main" val="180361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a terminal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example prompt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–bash4.2$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 after your prompt </a:t>
            </a: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echo $SHELL</a:t>
            </a: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pwd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cd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test_dir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marL="274320" lvl="1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ls ..</a:t>
            </a:r>
          </a:p>
          <a:p>
            <a:pPr marL="160020" indent="-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full path of your home directory?</a:t>
            </a:r>
          </a:p>
          <a:p>
            <a:pPr marL="274320" lvl="1" indent="0">
              <a:buNone/>
            </a:pP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1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39B1-ACF0-1A8C-3B8C-5EE9C325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&amp; Editing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8880-EFA0-149E-3EC7-B3D5F4A6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dirty="0"/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vi(vim)</a:t>
            </a:r>
          </a:p>
          <a:p>
            <a:pPr lvl="1"/>
            <a:r>
              <a:rPr lang="en-US" dirty="0"/>
              <a:t>To enter the insert mode press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To enter the command mode press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ESC</a:t>
            </a:r>
          </a:p>
          <a:p>
            <a:pPr lvl="1"/>
            <a:r>
              <a:rPr lang="en-US" dirty="0"/>
              <a:t>To save the file 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:w filename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exit without save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:q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Immediately start typing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exit: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control+X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the filename and press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</a:p>
          <a:p>
            <a:r>
              <a:rPr lang="en-US" dirty="0" err="1"/>
              <a:t>vscode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code-server/4.16.1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code-server</a:t>
            </a:r>
          </a:p>
          <a:p>
            <a:pPr lvl="1"/>
            <a:r>
              <a:rPr lang="en-US" dirty="0"/>
              <a:t>Open the browser and copy the given </a:t>
            </a:r>
            <a:r>
              <a:rPr lang="en-US" dirty="0" err="1"/>
              <a:t>url</a:t>
            </a:r>
            <a:r>
              <a:rPr lang="en-US" dirty="0"/>
              <a:t> from terminal (http://127.0.0.1:8080/)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6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39B1-ACF0-1A8C-3B8C-5EE9C325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files</a:t>
            </a:r>
            <a:br>
              <a:rPr lang="en-US" dirty="0"/>
            </a:b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(https://www.rc.virginia.edu/userinfo/rivanna/logintools/cl-data-transfer/)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A8880-EFA0-149E-3EC7-B3D5F4A61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/>
              <a:t>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l_SOURCE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jus2yw@rivanna.hpc.virginia.edu:r_TARGET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jus2yw@rivanna.hpc.virginia.edu:r_SOURCE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l_TARGET</a:t>
            </a:r>
            <a:endParaRPr lang="en-US" sz="2000" dirty="0"/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-av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ldir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 jus2yw@rivanna.hpc.virginia.edu:rdir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jus2yw@Rivanna.hpc.virginia.edu:/scratch/$USER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sftp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sftp jus2yw@Rivanna.hpc.virginia.edu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Sftp&gt; put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transfer from local to Rivanna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Sftp&gt; get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transfer from Rivanna to local</a:t>
            </a:r>
          </a:p>
        </p:txBody>
      </p:sp>
    </p:spTree>
    <p:extLst>
      <p:ext uri="{BB962C8B-B14F-4D97-AF65-F5344CB8AC3E}">
        <p14:creationId xmlns:p14="http://schemas.microsoft.com/office/powerpoint/2010/main" val="413092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655435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latin typeface="Courier New"/>
                <a:cs typeface="Courier New"/>
              </a:rPr>
              <a:t>less</a:t>
            </a:r>
            <a:r>
              <a:rPr lang="en-US" sz="8000" dirty="0">
                <a:latin typeface="Courier New"/>
                <a:cs typeface="Courier New"/>
              </a:rPr>
              <a:t> FILENAME</a:t>
            </a:r>
          </a:p>
          <a:p>
            <a:pPr marL="0" indent="0">
              <a:buNone/>
            </a:pPr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>
              <a:latin typeface="Courier New"/>
              <a:cs typeface="Courier New"/>
            </a:endParaRPr>
          </a:p>
          <a:p>
            <a:endParaRPr lang="en-US" sz="8000" dirty="0"/>
          </a:p>
          <a:p>
            <a:pPr marL="0" indent="0">
              <a:buNone/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Displays file contents on the screen with line scrolling (to scroll you can use ‘arrow’ keys, ‘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PgUp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PgDn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’ keys, ‘space bar’ or ‘Enter’ key). Press “q” to exit.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In most implementations you can search in the forward direction with </a:t>
            </a:r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/&lt;pattern&gt;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61064" y="2133600"/>
            <a:ext cx="7353166" cy="1676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pwd</a:t>
            </a:r>
            <a:endParaRPr lang="en-US" sz="2000" dirty="0">
              <a:latin typeface="Courier New"/>
              <a:ea typeface="宋体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nl-NL" sz="2000" dirty="0">
                <a:latin typeface="Courier New"/>
                <a:cs typeface="Courier New"/>
              </a:rPr>
              <a:t>/home/gka6a/rivanna-cl_013020/</a:t>
            </a:r>
            <a:r>
              <a:rPr lang="nl-NL" sz="2000" dirty="0" err="1">
                <a:latin typeface="Courier New"/>
                <a:cs typeface="Courier New"/>
              </a:rPr>
              <a:t>basic_commands</a:t>
            </a:r>
            <a:endParaRPr lang="nl-NL" sz="2000" dirty="0">
              <a:latin typeface="Courier New"/>
              <a:cs typeface="Courier New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Courier New"/>
                <a:ea typeface="宋体"/>
                <a:cs typeface="Courier New"/>
              </a:rPr>
              <a:t>$ less 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intro_basic-unix.txt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effectLst/>
                <a:latin typeface="Courier New"/>
                <a:ea typeface="宋体"/>
                <a:cs typeface="Courier New"/>
              </a:rPr>
              <a:t> 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427594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is a text-oriented operating system originally developed at Bell Labs during 1960s.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</a:p>
          <a:p>
            <a:pPr lvl="2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Dominate OS used at HPC facilities, internet servers,  </a:t>
            </a:r>
            <a:r>
              <a:rPr lang="en-US" dirty="0">
                <a:effectLst/>
                <a:latin typeface="Arial" panose="020B0604020202020204" pitchFamily="34" charset="0"/>
              </a:rPr>
              <a:t>majority of financial trades worldwide, billion Android devices.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 OSX graphical operating system. </a:t>
            </a:r>
          </a:p>
          <a:p>
            <a:pPr lvl="1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GUI is available, but mostly through shell.</a:t>
            </a:r>
          </a:p>
          <a:p>
            <a:pPr marL="57150" indent="0" algn="just">
              <a:buNone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Manipulation of files and directories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Examine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Edit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Execute files</a:t>
            </a:r>
          </a:p>
          <a:p>
            <a:pPr lvl="1"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Transfer files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10-19 at 12.0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36" y="4114800"/>
            <a:ext cx="32887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7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>
          <a:xfrm>
            <a:off x="457200" y="1461178"/>
            <a:ext cx="8235949" cy="4326469"/>
          </a:xfrm>
        </p:spPr>
        <p:txBody>
          <a:bodyPr/>
          <a:lstStyle/>
          <a:p>
            <a:r>
              <a:rPr lang="en-US" dirty="0"/>
              <a:t>/&lt;WORD_PATTERN&gt;</a:t>
            </a:r>
          </a:p>
          <a:p>
            <a:r>
              <a:rPr lang="en-US" dirty="0"/>
              <a:t>/UNIX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1553199"/>
            <a:ext cx="4605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 FILE WHILE USING 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/>
          <a:stretch/>
        </p:blipFill>
        <p:spPr>
          <a:xfrm>
            <a:off x="1013216" y="2514600"/>
            <a:ext cx="6155871" cy="32200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09FAFF6-8C30-5A4F-B008-36A560DA82AD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97062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only the starting lines of a file. The default is first ten lines. Use “-n” to specify number of lines.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the last 10 lines. 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less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–n 5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D4DEE24-3AB5-AD46-AE94-3611B8E5E5B4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189416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commonly used in UNIX to filter a file/input, line by line, against a pattern (e.g., to print each line of a file which contains a match for pattern).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/>
                <a:cs typeface="Courier New"/>
              </a:rPr>
              <a:t>grep [OPTIONS] PATTERN FILENAME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24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"Unix" </a:t>
            </a:r>
            <a:r>
              <a:rPr lang="en-US" sz="24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intro_basic-unix.txt</a:t>
            </a:r>
            <a:endParaRPr lang="en-US" sz="2400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handy trick for bioinformaticians</a:t>
            </a:r>
          </a:p>
          <a:p>
            <a:pPr marL="0" indent="0">
              <a:buNone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how many sequences are in a FASTA-formatted file? Each sequence record in a FASTA file has one line of description that always starts with “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, followed by multiple lines of sequence itself. Each sequence record ends when the next line starting with “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389F68D-75F2-F548-9E4E-6B08FA570D9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202408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07908" cy="3200400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NL" sz="2000" dirty="0" err="1">
                <a:solidFill>
                  <a:srgbClr val="FF0000"/>
                </a:solidFill>
                <a:cs typeface="Arial"/>
              </a:rPr>
              <a:t>Let’s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look at the </a:t>
            </a:r>
            <a:r>
              <a:rPr lang="nl-NL" sz="2000" dirty="0" err="1">
                <a:solidFill>
                  <a:srgbClr val="FF0000"/>
                </a:solidFill>
                <a:cs typeface="Arial"/>
              </a:rPr>
              <a:t>fasta</a:t>
            </a:r>
            <a:r>
              <a:rPr lang="nl-NL" sz="2000" dirty="0">
                <a:solidFill>
                  <a:srgbClr val="FF0000"/>
                </a:solidFill>
                <a:cs typeface="Arial"/>
              </a:rPr>
              <a:t> file first  </a:t>
            </a:r>
          </a:p>
          <a:p>
            <a:pPr marL="0" indent="0" algn="ctr">
              <a:buNone/>
            </a:pPr>
            <a:endParaRPr lang="nl-NL" sz="2000" dirty="0">
              <a:solidFill>
                <a:srgbClr val="FF0000"/>
              </a:solidFill>
              <a:cs typeface="Arial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$ grep -c '&gt;' </a:t>
            </a:r>
            <a:r>
              <a:rPr lang="en-US" sz="2400" dirty="0" err="1">
                <a:latin typeface="Courier New"/>
                <a:cs typeface="Courier New"/>
              </a:rPr>
              <a:t>sequences.fasta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?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A6199B7-45CB-AB45-A6C1-4FDCAD7CC7CC}"/>
              </a:ext>
            </a:extLst>
          </p:cNvPr>
          <p:cNvSpPr txBox="1">
            <a:spLocks/>
          </p:cNvSpPr>
          <p:nvPr/>
        </p:nvSpPr>
        <p:spPr>
          <a:xfrm>
            <a:off x="804672" y="310896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VIEWING CONTENTS OF A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BBB31-1189-7137-D2A1-801C3F8D29FD}"/>
              </a:ext>
            </a:extLst>
          </p:cNvPr>
          <p:cNvSpPr txBox="1"/>
          <p:nvPr/>
        </p:nvSpPr>
        <p:spPr>
          <a:xfrm>
            <a:off x="1108038" y="47656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8C5CA-775C-5AD2-6B0F-CAEF3ED2502B}"/>
              </a:ext>
            </a:extLst>
          </p:cNvPr>
          <p:cNvSpPr txBox="1"/>
          <p:nvPr/>
        </p:nvSpPr>
        <p:spPr>
          <a:xfrm>
            <a:off x="458096" y="5257800"/>
            <a:ext cx="498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note to include the quotes around the “&gt;”.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DEEE0-31F0-5292-C916-48A18A34CB22}"/>
              </a:ext>
            </a:extLst>
          </p:cNvPr>
          <p:cNvSpPr/>
          <p:nvPr/>
        </p:nvSpPr>
        <p:spPr>
          <a:xfrm>
            <a:off x="2286000" y="38862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E40F29-46D8-C9D5-29CC-0AFAD402CB4E}"/>
              </a:ext>
            </a:extLst>
          </p:cNvPr>
          <p:cNvCxnSpPr/>
          <p:nvPr/>
        </p:nvCxnSpPr>
        <p:spPr>
          <a:xfrm>
            <a:off x="2590800" y="4343400"/>
            <a:ext cx="0" cy="914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27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652963"/>
          </a:xfrm>
        </p:spPr>
        <p:txBody>
          <a:bodyPr>
            <a:noAutofit/>
          </a:bodyPr>
          <a:lstStyle/>
          <a:p>
            <a:pPr marL="342900" lvl="0" indent="-342900" defTabSz="45720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(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c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o</a:t>
            </a:r>
            <a:r>
              <a:rPr lang="en-US" sz="1800" i="1" u="sng" dirty="0">
                <a:solidFill>
                  <a:prstClr val="black"/>
                </a:solidFill>
                <a:latin typeface="Arial"/>
              </a:rPr>
              <a:t>p</a:t>
            </a:r>
            <a:r>
              <a:rPr lang="en-US" sz="1800" dirty="0">
                <a:solidFill>
                  <a:prstClr val="black"/>
                </a:solidFill>
                <a:latin typeface="Arial"/>
              </a:rPr>
              <a:t>y)  is used to copy a file. When using this command, you must provide both source file and destination file.</a:t>
            </a:r>
          </a:p>
          <a:p>
            <a:pPr marL="0" lvl="0" indent="0" defTabSz="4572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sz="1800" i="1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						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			Destination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cp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newfile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copy using relative paths	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latin typeface="Courier New"/>
                <a:cs typeface="Courier New"/>
              </a:rPr>
              <a:t>cp </a:t>
            </a:r>
            <a:r>
              <a:rPr lang="en-US" sz="1800" dirty="0" err="1">
                <a:latin typeface="Courier New"/>
                <a:cs typeface="Courier New"/>
              </a:rPr>
              <a:t>thisfile</a:t>
            </a:r>
            <a:r>
              <a:rPr lang="en-US" sz="1800" dirty="0">
                <a:latin typeface="Courier New"/>
                <a:cs typeface="Courier New"/>
              </a:rPr>
              <a:t> ../../place/else/</a:t>
            </a:r>
            <a:r>
              <a:rPr lang="en-US" sz="1800" dirty="0" err="1">
                <a:latin typeface="Courier New"/>
                <a:cs typeface="Courier New"/>
              </a:rPr>
              <a:t>thatfile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all files in a directory and its subdirectories: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cp –R </a:t>
            </a:r>
            <a:r>
              <a:rPr lang="en-US" sz="1800" dirty="0" err="1">
                <a:latin typeface="Courier New"/>
                <a:cs typeface="Courier New"/>
              </a:rPr>
              <a:t>thisdir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thatdir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overwrite an existing file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noclobber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–n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before overwriting (-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–n override each other):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err="1">
                <a:latin typeface="Courier New"/>
                <a:cs typeface="Courier New"/>
              </a:rPr>
              <a:t>cp</a:t>
            </a:r>
            <a:r>
              <a:rPr lang="en-US" sz="1800" dirty="0">
                <a:latin typeface="Courier New"/>
                <a:cs typeface="Courier New"/>
              </a:rPr>
              <a:t> –</a:t>
            </a:r>
            <a:r>
              <a:rPr lang="en-US" sz="1800" dirty="0" err="1">
                <a:latin typeface="Courier New"/>
                <a:cs typeface="Courier New"/>
              </a:rPr>
              <a:t>i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oldfile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newfile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9732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459"/>
            <a:ext cx="8612971" cy="498534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(move)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used to move or rename a file or directory.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Moving: 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 DIR 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Renaming: 	</a:t>
            </a:r>
            <a:r>
              <a:rPr lang="en-US" sz="2000" b="1" dirty="0">
                <a:latin typeface="Courier New"/>
                <a:cs typeface="Courier New"/>
              </a:rPr>
              <a:t>mv</a:t>
            </a:r>
            <a:r>
              <a:rPr lang="en-US" sz="2000" dirty="0">
                <a:latin typeface="Courier New"/>
                <a:cs typeface="Courier New"/>
              </a:rPr>
              <a:t> OLDNAME NEWNAME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804672" y="320040"/>
            <a:ext cx="7891272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MOVING A FILE OR DIRECTORY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3429000"/>
            <a:ext cx="8612972" cy="28953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nl-NL" sz="2400" dirty="0">
                <a:latin typeface="Courier New"/>
                <a:cs typeface="Courier New"/>
              </a:rPr>
              <a:t>$ </a:t>
            </a:r>
            <a:r>
              <a:rPr lang="nl-NL" sz="2400" dirty="0" err="1">
                <a:latin typeface="Courier New"/>
                <a:cs typeface="Courier New"/>
              </a:rPr>
              <a:t>pwd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nl-NL" sz="2400" dirty="0">
                <a:latin typeface="Courier New"/>
                <a:cs typeface="Courier New"/>
              </a:rPr>
              <a:t>/home/gka6a/</a:t>
            </a:r>
            <a:r>
              <a:rPr lang="nl-NL" sz="2400" dirty="0" err="1">
                <a:latin typeface="Courier New"/>
                <a:cs typeface="Courier New"/>
              </a:rPr>
              <a:t>rivanna</a:t>
            </a:r>
            <a:r>
              <a:rPr lang="nl-NL" sz="2400" dirty="0">
                <a:latin typeface="Courier New"/>
                <a:cs typeface="Courier New"/>
              </a:rPr>
              <a:t>-cl/</a:t>
            </a:r>
            <a:r>
              <a:rPr lang="nl-NL" sz="2400" dirty="0" err="1">
                <a:latin typeface="Courier New"/>
                <a:cs typeface="Courier New"/>
              </a:rPr>
              <a:t>basic_commands</a:t>
            </a:r>
            <a:endParaRPr lang="nl-NL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		</a:t>
            </a:r>
          </a:p>
          <a:p>
            <a:r>
              <a:rPr lang="en-US" sz="2400" dirty="0">
                <a:latin typeface="Courier New"/>
                <a:cs typeface="Courier New"/>
              </a:rPr>
              <a:t>	   OLDNAME 	  NEWNAME</a:t>
            </a:r>
            <a:endParaRPr lang="nl-NL" sz="2400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endParaRPr lang="nl-NL" sz="2400" b="1" dirty="0">
              <a:latin typeface="Courier New"/>
              <a:cs typeface="Courier New"/>
            </a:endParaRPr>
          </a:p>
          <a:p>
            <a:r>
              <a:rPr lang="nl-NL" sz="2400" b="1" dirty="0">
                <a:latin typeface="Courier New"/>
                <a:cs typeface="Courier New"/>
              </a:rPr>
              <a:t>$ mv SP_R1.list </a:t>
            </a:r>
            <a:r>
              <a:rPr lang="nl-NL" sz="2400" b="1" dirty="0" err="1">
                <a:latin typeface="Courier New"/>
                <a:cs typeface="Courier New"/>
              </a:rPr>
              <a:t>list_of_reads.txt</a:t>
            </a:r>
            <a:endParaRPr lang="nl-NL" sz="2400" b="1" dirty="0">
              <a:latin typeface="Courier New"/>
              <a:cs typeface="Courier New"/>
            </a:endParaRPr>
          </a:p>
          <a:p>
            <a:endParaRPr lang="en-US" sz="1700" dirty="0">
              <a:effectLst/>
              <a:latin typeface="Courier New"/>
              <a:ea typeface="宋体"/>
              <a:cs typeface="Courier New"/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2488207" y="4445993"/>
            <a:ext cx="260283" cy="1579098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5155500" y="4201218"/>
            <a:ext cx="260287" cy="2076433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4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263128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rmdir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 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ectory) is used to delete empty directories from the system. </a:t>
            </a:r>
          </a:p>
          <a:p>
            <a:pPr marL="457200" lvl="1" indent="0" algn="ctr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algn="ctr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DIRECTORY </a:t>
            </a:r>
          </a:p>
          <a:p>
            <a:endParaRPr lang="en-US" dirty="0"/>
          </a:p>
          <a:p>
            <a:r>
              <a:rPr lang="en-US" b="1" dirty="0">
                <a:latin typeface="Courier New"/>
                <a:cs typeface="Courier New"/>
              </a:rPr>
              <a:t>rm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ove) is used to delete a file or a directory. “-r” option for recursive action.</a:t>
            </a:r>
          </a:p>
          <a:p>
            <a:pPr marL="0" indent="0" algn="ctr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 -r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 DIRECTORY</a:t>
            </a:r>
          </a:p>
          <a:p>
            <a:pPr marL="0" indent="0" algn="ctr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</a:p>
          <a:p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804672" y="320040"/>
            <a:ext cx="82631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DELETING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601978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not already in your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basic_commands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there. Type after your prompt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bash$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Ctrl + 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save it as a new empty file.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nano or editor of your preference and type a line or two of text.</a:t>
            </a:r>
          </a:p>
          <a:p>
            <a:pPr marL="0" indent="0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more </a:t>
            </a:r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mynewfile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ls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mv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mynewfile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the_file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cp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the_file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old_file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ls -l</a:t>
            </a:r>
          </a:p>
        </p:txBody>
      </p:sp>
    </p:spTree>
    <p:extLst>
      <p:ext uri="{BB962C8B-B14F-4D97-AF65-F5344CB8AC3E}">
        <p14:creationId xmlns:p14="http://schemas.microsoft.com/office/powerpoint/2010/main" val="2167682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Best Friend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documentation for a command can be read from the shell with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(manual) command.</a:t>
            </a:r>
          </a:p>
          <a:p>
            <a:pPr marL="0" indent="0" algn="ctr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man ls</a:t>
            </a:r>
          </a:p>
          <a:p>
            <a:pPr marL="0" indent="0" algn="ctr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Alternatively:</a:t>
            </a:r>
          </a:p>
          <a:p>
            <a:pPr marL="0" indent="0" algn="ctr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whatis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ls</a:t>
            </a:r>
          </a:p>
        </p:txBody>
      </p:sp>
    </p:spTree>
    <p:extLst>
      <p:ext uri="{BB962C8B-B14F-4D97-AF65-F5344CB8AC3E}">
        <p14:creationId xmlns:p14="http://schemas.microsoft.com/office/powerpoint/2010/main" val="3114220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whoami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 my user ID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which &lt;executable&gt;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indicates the path to the executable specified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wc</a:t>
            </a:r>
            <a:r>
              <a:rPr lang="en-US" b="1" dirty="0">
                <a:latin typeface="Courier New"/>
                <a:cs typeface="Courier New"/>
              </a:rPr>
              <a:t> (-l/-w/-m) &lt;file&gt;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word/line/character count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date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Shows instantaneous date and time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exit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exit current shell (if login shell, this logs you off!)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Unix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UNIX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at the heart of the OS. 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Allocation of time and memory to programs/applications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Handling the filesystem and communications in response to system calls</a:t>
            </a:r>
          </a:p>
          <a:p>
            <a:pPr lvl="1" algn="just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program that interprets commands and acts as an interface between the user and the kernel.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Programs/Applications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7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8236905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Strings of characters may be replaced with wildcards.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asterisk (*) can replace zero to unlimited characters (it does not replace a leading period). 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question mark (?) replaces exactly one character.  Wildcards enable you to work with files without needing to type multiple files with similar names</a:t>
            </a:r>
            <a:r>
              <a:rPr lang="en-US" sz="2200" dirty="0"/>
              <a:t>.</a:t>
            </a:r>
          </a:p>
          <a:p>
            <a:pPr lvl="1" indent="0">
              <a:buNone/>
            </a:pPr>
            <a:r>
              <a:rPr lang="en-US" sz="2200" b="1" dirty="0" err="1">
                <a:latin typeface="Courier New"/>
                <a:cs typeface="Courier New"/>
              </a:rPr>
              <a:t>ls</a:t>
            </a:r>
            <a:r>
              <a:rPr lang="en-US" sz="2200" b="1" dirty="0">
                <a:latin typeface="Courier New"/>
                <a:cs typeface="Courier New"/>
              </a:rPr>
              <a:t> *</a:t>
            </a:r>
            <a:r>
              <a:rPr lang="en-US" sz="2200" b="1" dirty="0" err="1">
                <a:latin typeface="Courier New"/>
                <a:cs typeface="Courier New"/>
              </a:rPr>
              <a:t>py</a:t>
            </a:r>
            <a:endParaRPr lang="en-US" sz="2200" b="1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2200" b="1" dirty="0">
                <a:latin typeface="Courier New"/>
                <a:cs typeface="Courier New"/>
              </a:rPr>
              <a:t>rm list?.</a:t>
            </a:r>
            <a:r>
              <a:rPr lang="en-US" sz="2200" b="1" dirty="0" err="1">
                <a:latin typeface="Courier New"/>
                <a:cs typeface="Courier New"/>
              </a:rPr>
              <a:t>sh</a:t>
            </a:r>
            <a:endParaRPr lang="en-US" sz="2200" b="1" dirty="0">
              <a:latin typeface="Courier New"/>
              <a:cs typeface="Courier New"/>
            </a:endParaRPr>
          </a:p>
          <a:p>
            <a:pPr marL="0" indent="-342900"/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using wildcards with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rm!</a:t>
            </a:r>
            <a:r>
              <a:rPr lang="en-US" sz="2200" dirty="0">
                <a:cs typeface="American Typewriter"/>
              </a:rPr>
              <a:t>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Gone is gone!   On some systems there may be backups, or maybe not, and on your personal system you would need to set up backups and learn to retrieve files.</a:t>
            </a:r>
          </a:p>
        </p:txBody>
      </p:sp>
    </p:spTree>
    <p:extLst>
      <p:ext uri="{BB962C8B-B14F-4D97-AF65-F5344CB8AC3E}">
        <p14:creationId xmlns:p14="http://schemas.microsoft.com/office/powerpoint/2010/main" val="1421970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executable has associated with it, three I/O streams: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input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error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standard output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Normally these streams come from or go to your console (i.e. your shell). 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Unix commands read from standard input and/or write to standard output.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They are often represented as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442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You can redirect standard input with &lt;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b="1" dirty="0" err="1">
                <a:latin typeface="Courier New"/>
                <a:cs typeface="Courier New"/>
              </a:rPr>
              <a:t>mycode</a:t>
            </a:r>
            <a:r>
              <a:rPr lang="en-US" sz="2600" b="1" dirty="0">
                <a:latin typeface="Courier New"/>
                <a:cs typeface="Courier New"/>
              </a:rPr>
              <a:t> &lt; </a:t>
            </a:r>
            <a:r>
              <a:rPr lang="en-US" sz="2600" b="1" dirty="0" err="1">
                <a:latin typeface="Courier New"/>
                <a:cs typeface="Courier New"/>
              </a:rPr>
              <a:t>params.txt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 standard output with &gt;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b="1" dirty="0" err="1">
                <a:latin typeface="Courier New"/>
                <a:cs typeface="Courier New"/>
              </a:rPr>
              <a:t>ls</a:t>
            </a:r>
            <a:r>
              <a:rPr lang="en-US" sz="2600" b="1" dirty="0">
                <a:latin typeface="Courier New"/>
                <a:cs typeface="Courier New"/>
              </a:rPr>
              <a:t> –l &gt; </a:t>
            </a:r>
            <a:r>
              <a:rPr lang="en-US" sz="2600" b="1" dirty="0" err="1">
                <a:latin typeface="Courier New"/>
                <a:cs typeface="Courier New"/>
              </a:rPr>
              <a:t>filelist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Append with &gt;&gt;</a:t>
            </a:r>
          </a:p>
          <a:p>
            <a:pPr marL="0" indent="0">
              <a:buNone/>
            </a:pPr>
            <a:r>
              <a:rPr lang="en-US" sz="2600" dirty="0">
                <a:latin typeface="American Typewriter"/>
                <a:cs typeface="American Typewriter"/>
              </a:rPr>
              <a:t>	</a:t>
            </a:r>
            <a:r>
              <a:rPr lang="en-US" sz="2600" b="1" dirty="0">
                <a:latin typeface="Courier New"/>
                <a:cs typeface="Courier New"/>
              </a:rPr>
              <a:t>cat file1 &gt;&gt; </a:t>
            </a:r>
            <a:r>
              <a:rPr lang="en-US" sz="2600" b="1" dirty="0" err="1">
                <a:latin typeface="Courier New"/>
                <a:cs typeface="Courier New"/>
              </a:rPr>
              <a:t>bigfile</a:t>
            </a:r>
            <a:endParaRPr lang="en-US" sz="2600" b="1" dirty="0">
              <a:latin typeface="Courier New"/>
              <a:cs typeface="Courier New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Redirection of standard error depends on the shell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Bash:</a:t>
            </a:r>
          </a:p>
          <a:p>
            <a:pPr marL="0" indent="0">
              <a:buNone/>
            </a:pPr>
            <a:r>
              <a:rPr lang="en-US" sz="2600" dirty="0">
                <a:cs typeface="American Typewriter"/>
              </a:rPr>
              <a:t>	</a:t>
            </a:r>
            <a:r>
              <a:rPr lang="en-US" sz="2600" b="1" dirty="0">
                <a:latin typeface="Courier New"/>
                <a:cs typeface="Courier New"/>
              </a:rPr>
              <a:t>make &gt;&amp; </a:t>
            </a:r>
            <a:r>
              <a:rPr lang="en-US" sz="2600" b="1" dirty="0" err="1">
                <a:latin typeface="Courier New"/>
                <a:cs typeface="Courier New"/>
              </a:rPr>
              <a:t>make.out</a:t>
            </a:r>
            <a:endParaRPr lang="en-US" sz="2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600" dirty="0">
                <a:cs typeface="American Typewriter"/>
              </a:rPr>
              <a:t>	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Redirects both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stdout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stderr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make.out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98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of the most powerful properties of Unix is that you can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standard output of one command into the standard input of another.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pipe symbol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above the backslash on most US keyboards.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"@H-148:116" SP_R1.fastq | head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searches for the pattern in the file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2000" dirty="0"/>
              <a:t> looks at the first 10 lines of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0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09431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Executables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0"/>
            <a:ext cx="8236905" cy="46529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Executables are often called binaries, especially by Unix types and computer programmers.  The terms are synonymous in most cases.</a:t>
            </a:r>
          </a:p>
          <a:p>
            <a:pPr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If the executable is in your </a:t>
            </a:r>
            <a:r>
              <a:rPr lang="en-US" sz="8000" i="1" dirty="0">
                <a:latin typeface="Arial" panose="020B0604020202020204" pitchFamily="34" charset="0"/>
                <a:cs typeface="Arial" panose="020B0604020202020204" pitchFamily="34" charset="0"/>
              </a:rPr>
              <a:t>search path,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you can simply type its name at the prompt.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en-US" sz="8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sz="8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cs typeface="American Typewriter"/>
              </a:rPr>
              <a:t>here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cs typeface="American Typewriter"/>
              </a:rPr>
              <a:t>is the name of the binary.  Its actual location is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/bin/</a:t>
            </a:r>
            <a:r>
              <a:rPr lang="en-US" sz="8000" dirty="0" err="1">
                <a:latin typeface="Courier New"/>
                <a:cs typeface="Courier New"/>
              </a:rPr>
              <a:t>gedit</a:t>
            </a:r>
            <a:r>
              <a:rPr lang="en-US" sz="8000" dirty="0">
                <a:latin typeface="American Typewriter"/>
                <a:cs typeface="American Typewriter"/>
              </a:rPr>
              <a:t>, </a:t>
            </a:r>
            <a:r>
              <a:rPr lang="en-US" sz="8000" dirty="0">
                <a:cs typeface="American Typewriter"/>
              </a:rPr>
              <a:t>but</a:t>
            </a:r>
            <a:r>
              <a:rPr lang="en-US" sz="8000" dirty="0">
                <a:latin typeface="American Typewriter"/>
                <a:cs typeface="American Typewriter"/>
              </a:rPr>
              <a:t> </a:t>
            </a:r>
            <a:r>
              <a:rPr lang="en-US" sz="8000" dirty="0">
                <a:latin typeface="Courier New"/>
                <a:cs typeface="Courier New"/>
              </a:rPr>
              <a:t>/</a:t>
            </a:r>
            <a:r>
              <a:rPr lang="en-US" sz="8000" dirty="0" err="1">
                <a:latin typeface="Courier New"/>
                <a:cs typeface="Courier New"/>
              </a:rPr>
              <a:t>usr</a:t>
            </a:r>
            <a:r>
              <a:rPr lang="en-US" sz="8000" dirty="0">
                <a:latin typeface="Courier New"/>
                <a:cs typeface="Courier New"/>
              </a:rPr>
              <a:t>/bin </a:t>
            </a:r>
            <a:r>
              <a:rPr lang="en-US" sz="8000" dirty="0">
                <a:cs typeface="American Typewriter"/>
              </a:rPr>
              <a:t>is in the default search path.</a:t>
            </a:r>
          </a:p>
          <a:p>
            <a:pPr>
              <a:lnSpc>
                <a:spcPct val="120000"/>
              </a:lnSpc>
            </a:pPr>
            <a:r>
              <a:rPr lang="en-US" sz="8000" dirty="0"/>
              <a:t>If it is not in your search path, you must type the path to the executable (can be absolute or relative)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</a:t>
            </a:r>
            <a:r>
              <a:rPr lang="en-US" sz="8000" b="1" dirty="0">
                <a:latin typeface="Courier New"/>
                <a:cs typeface="Courier New"/>
              </a:rPr>
              <a:t>./</a:t>
            </a:r>
            <a:r>
              <a:rPr lang="en-US" sz="8000" b="1" dirty="0" err="1">
                <a:latin typeface="Courier New"/>
                <a:cs typeface="Courier New"/>
              </a:rPr>
              <a:t>hello_world.slurm</a:t>
            </a:r>
            <a:endParaRPr lang="en-US" sz="8000" b="1" dirty="0">
              <a:latin typeface="Courier New"/>
              <a:cs typeface="Courier New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 Usually, current directory is not in your default search path for security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29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current working directory (.) is not in your default search path.  To add it, type (for bash)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/>
                <a:cs typeface="Courier New"/>
              </a:rPr>
              <a:t>export PATH=$PATH:.</a:t>
            </a:r>
          </a:p>
          <a:p>
            <a:pPr marL="0" indent="0">
              <a:buNone/>
            </a:pPr>
            <a:r>
              <a:rPr lang="en-US" dirty="0">
                <a:cs typeface="American Typewriter"/>
              </a:rPr>
              <a:t>In this case it is essential to add the first 	</a:t>
            </a:r>
            <a:r>
              <a:rPr lang="en-US" dirty="0">
                <a:latin typeface="Courier New"/>
                <a:cs typeface="Courier New"/>
              </a:rPr>
              <a:t>$PATH </a:t>
            </a:r>
            <a:r>
              <a:rPr lang="en-US" dirty="0">
                <a:cs typeface="American Typewriter"/>
              </a:rPr>
              <a:t>or you will lose the default path set by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84582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Running from a command line: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Processes can be running in the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(no prompt returned to the shell) or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(prompt available).  To start in the background, add an ampersand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at the end,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>
                <a:latin typeface="Courier New"/>
                <a:cs typeface="Courier New"/>
              </a:rPr>
              <a:t>./</a:t>
            </a:r>
            <a:r>
              <a:rPr lang="en-US" sz="2400" b="1" dirty="0" err="1">
                <a:latin typeface="Courier New"/>
                <a:cs typeface="Courier New"/>
              </a:rPr>
              <a:t>myexec</a:t>
            </a:r>
            <a:r>
              <a:rPr lang="en-US" sz="2400" b="1" dirty="0">
                <a:latin typeface="Courier New"/>
                <a:cs typeface="Courier New"/>
              </a:rPr>
              <a:t> -o </a:t>
            </a:r>
            <a:r>
              <a:rPr lang="en-US" sz="2400" b="1" dirty="0" err="1">
                <a:latin typeface="Courier New"/>
                <a:cs typeface="Courier New"/>
              </a:rPr>
              <a:t>myopt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myfile</a:t>
            </a:r>
            <a:r>
              <a:rPr lang="en-US" sz="2400" b="1" dirty="0">
                <a:latin typeface="Courier New"/>
                <a:cs typeface="Courier New"/>
              </a:rPr>
              <a:t> &amp;</a:t>
            </a:r>
          </a:p>
          <a:p>
            <a:r>
              <a:rPr lang="en-US" sz="2400" b="1" dirty="0">
                <a:latin typeface="Courier New"/>
                <a:cs typeface="Courier New"/>
              </a:rPr>
              <a:t>jobs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lists the running jobs with job index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control-z</a:t>
            </a:r>
            <a:r>
              <a:rPr lang="en-US" sz="2400" dirty="0"/>
              <a:t>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ctrl-z</a:t>
            </a:r>
            <a:r>
              <a:rPr lang="en-US" sz="24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^z</a:t>
            </a:r>
            <a:r>
              <a:rPr lang="en-US" sz="2400" dirty="0"/>
              <a:t>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suspends the job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# place the job number 1 into the background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# place the job number 4 back to the foreground</a:t>
            </a:r>
          </a:p>
        </p:txBody>
      </p:sp>
    </p:spTree>
    <p:extLst>
      <p:ext uri="{BB962C8B-B14F-4D97-AF65-F5344CB8AC3E}">
        <p14:creationId xmlns:p14="http://schemas.microsoft.com/office/powerpoint/2010/main" val="344660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urier New"/>
                <a:cs typeface="Courier New"/>
              </a:rPr>
              <a:t>control-c</a:t>
            </a:r>
            <a:r>
              <a:rPr lang="en-US" dirty="0"/>
              <a:t>  (</a:t>
            </a:r>
            <a:r>
              <a:rPr lang="en-US" dirty="0">
                <a:latin typeface="Courier New"/>
                <a:cs typeface="Courier New"/>
              </a:rPr>
              <a:t>ctrl-c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^c</a:t>
            </a:r>
            <a:r>
              <a:rPr lang="en-US" dirty="0"/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kill the current running job (must be foregrounded).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process ID with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cs typeface="Courier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latin typeface="Courier New"/>
                <a:cs typeface="Courier New"/>
              </a:rPr>
              <a:t>kill -9 &lt;</a:t>
            </a:r>
            <a:r>
              <a:rPr lang="en-US" b="1" dirty="0" err="1">
                <a:latin typeface="Courier New"/>
                <a:cs typeface="Courier New"/>
              </a:rPr>
              <a:t>pid</a:t>
            </a:r>
            <a:r>
              <a:rPr lang="en-US" b="1" dirty="0">
                <a:latin typeface="Courier New"/>
                <a:cs typeface="Courier New"/>
              </a:rPr>
              <a:t>&gt;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terminates with extreme prejudice.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killall</a:t>
            </a:r>
            <a:r>
              <a:rPr lang="en-US" b="1" dirty="0">
                <a:latin typeface="Courier New"/>
                <a:cs typeface="Courier New"/>
              </a:rPr>
              <a:t> -9 &lt;executable name&gt;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as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082A-8D33-8A4E-B049-92618723E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RIVANNA</a:t>
            </a:r>
          </a:p>
        </p:txBody>
      </p:sp>
    </p:spTree>
    <p:extLst>
      <p:ext uri="{BB962C8B-B14F-4D97-AF65-F5344CB8AC3E}">
        <p14:creationId xmlns:p14="http://schemas.microsoft.com/office/powerpoint/2010/main" val="24795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311012" indent="-311012"/>
            <a:endParaRPr lang="en-US" baseline="-25000" dirty="0"/>
          </a:p>
          <a:p>
            <a:pPr marL="516752" lvl="1" indent="-311012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3086615" y="2198799"/>
            <a:ext cx="4314825" cy="3342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b="1" dirty="0"/>
              <a:t>                                                                                  </a:t>
            </a:r>
          </a:p>
          <a:p>
            <a:r>
              <a:rPr lang="en-US" sz="1350" b="1" dirty="0"/>
              <a:t>                                                                                        					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6" name="Can 5"/>
          <p:cNvSpPr/>
          <p:nvPr/>
        </p:nvSpPr>
        <p:spPr>
          <a:xfrm>
            <a:off x="3181266" y="4697508"/>
            <a:ext cx="853100" cy="797814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6000" y="2841309"/>
            <a:ext cx="0" cy="4664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2856549" y="3527108"/>
            <a:ext cx="38041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1714500" y="3184208"/>
            <a:ext cx="1143000" cy="6858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ssh</a:t>
            </a:r>
            <a:r>
              <a:rPr lang="en-US" sz="1350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4404978" y="4697508"/>
            <a:ext cx="909973" cy="797814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057401"/>
            <a:ext cx="1447800" cy="9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5879548" y="4697508"/>
            <a:ext cx="1028459" cy="797814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Scratch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/>
              <a:t>gpfs</a:t>
            </a:r>
            <a:r>
              <a:rPr lang="en-US" sz="1350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4333326"/>
            <a:ext cx="9525" cy="1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474673" y="4286774"/>
            <a:ext cx="1783127" cy="8687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57" y="3184208"/>
            <a:ext cx="810000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0" y="2571750"/>
            <a:ext cx="1850231" cy="138588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829051" y="4078390"/>
            <a:ext cx="2562224" cy="1041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3605742" y="4314510"/>
            <a:ext cx="2075" cy="38299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474674" y="3870009"/>
            <a:ext cx="0" cy="42545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4853914" y="4338363"/>
            <a:ext cx="6050" cy="359145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238510" y="3769912"/>
            <a:ext cx="5003" cy="516338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834054" y="3817739"/>
            <a:ext cx="13596" cy="27106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42633" y="3787274"/>
            <a:ext cx="0" cy="27037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77678" y="4076194"/>
            <a:ext cx="13596" cy="60229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85302" y="2927933"/>
            <a:ext cx="774247" cy="415827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3501" y="2171700"/>
            <a:ext cx="1976750" cy="49911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1657848" y="4807098"/>
            <a:ext cx="500997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632034" y="5031414"/>
            <a:ext cx="526811" cy="72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109062" y="4668598"/>
            <a:ext cx="8090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124617" y="4891480"/>
            <a:ext cx="921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Infiniband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7493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- </a:t>
            </a:r>
            <a:r>
              <a:rPr lang="en-US" sz="3200" dirty="0"/>
              <a:t>shell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lnSpcReduction="10000"/>
          </a:bodyPr>
          <a:lstStyle/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several shells available.  In most newer systems the default is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Bourne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again shell). MacOS has switched recently to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have a customizable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indicates that the shell is ready to accept commands. On Rivanna the default is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-bash-4.2$</a:t>
            </a:r>
          </a:p>
          <a:p>
            <a:pPr lvl="1" algn="just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find out your shell, at the prompt type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$shell</a:t>
            </a:r>
          </a:p>
          <a:p>
            <a:pPr lvl="1" algn="just"/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 in general and the shell in particular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case-sensitive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2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default home directory on Rivanna has 50GB of storage capacity, e.g.,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/home/gka6a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user will have access to 10 TB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temporary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storage, e.g.,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/scratch/gka6a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/home and /scratch directories are for personal use and not shareable with other users.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F71BB-D096-4E64-8993-ADDDDEF5F59B}"/>
              </a:ext>
            </a:extLst>
          </p:cNvPr>
          <p:cNvSpPr txBox="1"/>
          <p:nvPr/>
        </p:nvSpPr>
        <p:spPr>
          <a:xfrm>
            <a:off x="733425" y="4495800"/>
            <a:ext cx="767715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Important: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/scratch is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 days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340766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36" y="365125"/>
            <a:ext cx="8380277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7886700" cy="1044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much disk space, you have used in your home and scratch directories, open a terminal window and type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at the command-line prompt: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250" y="3079046"/>
            <a:ext cx="8515350" cy="30931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Type    Location         Name                  Size Used Avail Use%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                                                                       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home       /home        gka6a                   51G   12G   39G  24%  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slurmtests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      2.0P  1.9P  144T  93%   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arcs                    16T   12T  3.8T  75%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rivanna_software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1.1T  4.2M  1.0T   1%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Project    /project     ds5559                  51G  3.7G   47G   8%   </a:t>
            </a:r>
            <a:b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Value     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vol174                 5.5T  1.2T  4.4T  21%   </a:t>
            </a:r>
          </a:p>
          <a:p>
            <a:pPr lvl="1"/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46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14" y="365125"/>
            <a:ext cx="7886699" cy="1325563"/>
          </a:xfrm>
        </p:spPr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8650" y="1851025"/>
            <a:ext cx="8134350" cy="45497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see how many SUs you are available for running jobs, type at the command-line prompt: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2743200"/>
            <a:ext cx="6686550" cy="3354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 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Allocations available to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Gladys_Karina_Andino_Bautista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(gka6a):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arcs_admin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500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ds5559: less than 25,000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ga_bioinfo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-test: less than 100,000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hpc_build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less than 203,417 service-units remaining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-training: less than 20,000 service-units remaining</a:t>
            </a: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for more information about a specific allocation, please run: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'allocations -a &lt;allocation name&gt;'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9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6709" y="1524000"/>
            <a:ext cx="7886700" cy="45497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recommend that you run your jobs out of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directory for two reasons: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on Weka filesystem (a storage system designed specifically for parallel access).</a:t>
            </a:r>
          </a:p>
          <a:p>
            <a:pPr lvl="2">
              <a:buFont typeface="System Font Regular"/>
              <a:buChar char="-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/scratch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connected to the compute nodes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Infiniband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 very fast network connection).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536330" y="4648200"/>
            <a:ext cx="8273562" cy="167347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recommend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copies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your programs and data in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permanent locations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(e.g., your home directory or leased storage such as /project or /value).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42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Modules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823690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strictly a part of Unix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by many HPC sites, including ours.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the user to set complex paths, environment variables, and so forth, by loading a module (running a script).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environment is set up automatically when you log in.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Loaded modules only affect the shell in which the command is run.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Modules required for a job must be loaded in the batch job script.</a:t>
            </a:r>
          </a:p>
        </p:txBody>
      </p:sp>
    </p:spTree>
    <p:extLst>
      <p:ext uri="{BB962C8B-B14F-4D97-AF65-F5344CB8AC3E}">
        <p14:creationId xmlns:p14="http://schemas.microsoft.com/office/powerpoint/2010/main" val="854511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599" cy="4953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available packages (may be a lot!)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all versions of &lt;package&gt;, if any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spider &lt;package&gt;/&lt;version&gt;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Describes how to load &lt;package&gt;/&lt;version&gt;.  There may be prerequisite modules.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list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List modules loaded in current shell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&lt;package&gt;/[&lt;version&gt;]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 the module for (optionally) &lt;version&gt; of &lt;package&gt;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unload &lt;package&gt;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Delete the changes made by the &lt;package&gt; module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all module modifications to the environment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module swap &lt;package&gt;/&lt;current&gt; &lt;package&gt;/&lt;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newver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System Font Regular"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Exchange one version of a package for another</a:t>
            </a:r>
          </a:p>
        </p:txBody>
      </p:sp>
    </p:spTree>
    <p:extLst>
      <p:ext uri="{BB962C8B-B14F-4D97-AF65-F5344CB8AC3E}">
        <p14:creationId xmlns:p14="http://schemas.microsoft.com/office/powerpoint/2010/main" val="2872887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0DBAF90-45CD-E548-9B02-99F38ECC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304800"/>
            <a:ext cx="5588000" cy="512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8EB40A-AAB0-F648-8CB6-8AC9AD91967E}"/>
              </a:ext>
            </a:extLst>
          </p:cNvPr>
          <p:cNvSpPr/>
          <p:nvPr/>
        </p:nvSpPr>
        <p:spPr>
          <a:xfrm>
            <a:off x="609600" y="5451334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https://www.rc.virginia.edu/userinfo/rivanna/slurm/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7132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905000"/>
            <a:ext cx="7886700" cy="388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SLURM (Simple Linux Utility for Resource Management) is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resource manager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(RM), also known as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queueing system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Resource managers are used to submit jobs to compute nodes from an access point generally called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Frontends are intended for editing, compiling, and very short test runs.  Production jobs go to the compute nodes through the RM.</a:t>
            </a:r>
          </a:p>
        </p:txBody>
      </p:sp>
    </p:spTree>
    <p:extLst>
      <p:ext uri="{BB962C8B-B14F-4D97-AF65-F5344CB8AC3E}">
        <p14:creationId xmlns:p14="http://schemas.microsoft.com/office/powerpoint/2010/main" val="3816168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825625"/>
            <a:ext cx="7886700" cy="38893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(aka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batch 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described through a special form of shell script which contains directives to the RM to request resources.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Directives are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pseudocomments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take a particular form. They are read by the RM to determine the resource requirement.  The job is then placed into the queue.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Once a resource becomes available the job is started on a master compute node.  The master runs the job script, treating the directives as comments.</a:t>
            </a:r>
          </a:p>
        </p:txBody>
      </p:sp>
    </p:spTree>
    <p:extLst>
      <p:ext uri="{BB962C8B-B14F-4D97-AF65-F5344CB8AC3E}">
        <p14:creationId xmlns:p14="http://schemas.microsoft.com/office/powerpoint/2010/main" val="202494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53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SLURM refers to queues as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partitions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 We do not have a default partition; each job must request one explicitly.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651BEC-B11C-9944-989A-354A107E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93804"/>
              </p:ext>
            </p:extLst>
          </p:nvPr>
        </p:nvGraphicFramePr>
        <p:xfrm>
          <a:off x="1097200" y="2133600"/>
          <a:ext cx="6949599" cy="4343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5951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511903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172221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00476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656831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714769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990327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GPU’s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(P100,V100,A100)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63967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50 nodes (&lt;= 1500 CPU cores)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err="1"/>
                        <a:t>largemem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768 GB</a:t>
                      </a:r>
                    </a:p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37606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40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07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– </a:t>
            </a:r>
            <a:r>
              <a:rPr lang="en-US" sz="3200" dirty="0"/>
              <a:t>shell cont.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syntax of commands is not completely standardized but in general is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--options filename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pattern is a two or three-letter abbreviation, single-letter options preceded by one hyphen, multiple-letter options with two hyphens, and arguments at the end.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			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searches for the file that contains the program 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requests kernel through system calls to execute rm on </a:t>
            </a:r>
            <a:r>
              <a:rPr lang="en-US" sz="1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Shell then returns the UNIX prompt to the user, indicating that it is waiting for further commands.</a:t>
            </a: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33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master process corresponds to a task.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each task is assigned to one core.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 are classified as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Core: often called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in directives but refers to each individual processing core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Node: a separate computing entity containing multiple CPU cores that can share the same memory.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46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0896"/>
            <a:ext cx="7886700" cy="1325563"/>
          </a:xfrm>
        </p:spPr>
        <p:txBody>
          <a:bodyPr/>
          <a:lstStyle/>
          <a:p>
            <a:r>
              <a:rPr lang="en-US" dirty="0"/>
              <a:t>SLURM Resource Requests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B5BBC0-D468-5A42-B611-377A2236A2D0}"/>
              </a:ext>
            </a:extLst>
          </p:cNvPr>
          <p:cNvGrpSpPr/>
          <p:nvPr/>
        </p:nvGrpSpPr>
        <p:grpSpPr>
          <a:xfrm>
            <a:off x="952501" y="1371600"/>
            <a:ext cx="7238999" cy="4876800"/>
            <a:chOff x="990600" y="838200"/>
            <a:chExt cx="7238999" cy="4876800"/>
          </a:xfrm>
        </p:grpSpPr>
        <p:sp>
          <p:nvSpPr>
            <p:cNvPr id="9" name="AutoShape 35">
              <a:extLst>
                <a:ext uri="{FF2B5EF4-FFF2-40B4-BE49-F238E27FC236}">
                  <a16:creationId xmlns:a16="http://schemas.microsoft.com/office/drawing/2014/main" id="{6816AC38-734F-C640-9C49-0E303A56E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838200"/>
              <a:ext cx="7238999" cy="48768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AEE469-1643-A443-B6CD-FDD7713C1178}"/>
                </a:ext>
              </a:extLst>
            </p:cNvPr>
            <p:cNvGrpSpPr/>
            <p:nvPr/>
          </p:nvGrpSpPr>
          <p:grpSpPr>
            <a:xfrm>
              <a:off x="2057400" y="1448281"/>
              <a:ext cx="2476493" cy="3810298"/>
              <a:chOff x="2985194" y="2041429"/>
              <a:chExt cx="2476493" cy="3810298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8D2AD329-1367-3847-A29A-5ED6ADE6F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2916" y="4022968"/>
                <a:ext cx="2894468" cy="329912"/>
              </a:xfrm>
              <a:prstGeom prst="roundRect">
                <a:avLst>
                  <a:gd name="adj" fmla="val 4439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Memory</a:t>
                </a:r>
              </a:p>
            </p:txBody>
          </p:sp>
          <p:grpSp>
            <p:nvGrpSpPr>
              <p:cNvPr id="34" name="Group 56">
                <a:extLst>
                  <a:ext uri="{FF2B5EF4-FFF2-40B4-BE49-F238E27FC236}">
                    <a16:creationId xmlns:a16="http://schemas.microsoft.com/office/drawing/2014/main" id="{658F24D2-FEEB-D448-A1C6-B4A6A4076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3" y="2041429"/>
                <a:ext cx="1981994" cy="3810298"/>
                <a:chOff x="3017" y="1646"/>
                <a:chExt cx="837" cy="1796"/>
              </a:xfrm>
            </p:grpSpPr>
            <p:sp>
              <p:nvSpPr>
                <p:cNvPr id="37" name="AutoShape 36">
                  <a:extLst>
                    <a:ext uri="{FF2B5EF4-FFF2-40B4-BE49-F238E27FC236}">
                      <a16:creationId xmlns:a16="http://schemas.microsoft.com/office/drawing/2014/main" id="{3CB7B9B7-5232-2449-8F31-540BF8AD1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37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38" name="Group 54">
                  <a:extLst>
                    <a:ext uri="{FF2B5EF4-FFF2-40B4-BE49-F238E27FC236}">
                      <a16:creationId xmlns:a16="http://schemas.microsoft.com/office/drawing/2014/main" id="{83CED6DB-D5D7-B647-9F8D-9F1B54DAFE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0" y="2302"/>
                  <a:ext cx="669" cy="820"/>
                  <a:chOff x="3110" y="2222"/>
                  <a:chExt cx="669" cy="820"/>
                </a:xfrm>
              </p:grpSpPr>
              <p:grpSp>
                <p:nvGrpSpPr>
                  <p:cNvPr id="39" name="Group 46">
                    <a:extLst>
                      <a:ext uri="{FF2B5EF4-FFF2-40B4-BE49-F238E27FC236}">
                        <a16:creationId xmlns:a16="http://schemas.microsoft.com/office/drawing/2014/main" id="{9A55F5A7-FC4D-2C43-A3D3-033C18E89B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222"/>
                    <a:ext cx="669" cy="385"/>
                    <a:chOff x="3110" y="2222"/>
                    <a:chExt cx="669" cy="385"/>
                  </a:xfrm>
                </p:grpSpPr>
                <p:grpSp>
                  <p:nvGrpSpPr>
                    <p:cNvPr id="47" name="Group 42">
                      <a:extLst>
                        <a:ext uri="{FF2B5EF4-FFF2-40B4-BE49-F238E27FC236}">
                          <a16:creationId xmlns:a16="http://schemas.microsoft.com/office/drawing/2014/main" id="{B9319999-D0F4-A842-86A2-D908E16BA9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222"/>
                      <a:ext cx="669" cy="170"/>
                      <a:chOff x="3110" y="2222"/>
                      <a:chExt cx="669" cy="170"/>
                    </a:xfrm>
                  </p:grpSpPr>
                  <p:sp>
                    <p:nvSpPr>
                      <p:cNvPr id="51" name="AutoShape 39">
                        <a:extLst>
                          <a:ext uri="{FF2B5EF4-FFF2-40B4-BE49-F238E27FC236}">
                            <a16:creationId xmlns:a16="http://schemas.microsoft.com/office/drawing/2014/main" id="{B1CFF3E8-30EC-6F46-B604-D3DC3BFFA5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2" name="AutoShape 40">
                        <a:extLst>
                          <a:ext uri="{FF2B5EF4-FFF2-40B4-BE49-F238E27FC236}">
                            <a16:creationId xmlns:a16="http://schemas.microsoft.com/office/drawing/2014/main" id="{1B58116D-13D2-EE40-B7C7-B451194BF1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222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8" name="Group 43">
                      <a:extLst>
                        <a:ext uri="{FF2B5EF4-FFF2-40B4-BE49-F238E27FC236}">
                          <a16:creationId xmlns:a16="http://schemas.microsoft.com/office/drawing/2014/main" id="{F3E29126-8DCD-C542-AEC3-6D36A74C63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437"/>
                      <a:ext cx="669" cy="170"/>
                      <a:chOff x="3110" y="2181"/>
                      <a:chExt cx="669" cy="170"/>
                    </a:xfrm>
                  </p:grpSpPr>
                  <p:sp>
                    <p:nvSpPr>
                      <p:cNvPr id="49" name="AutoShape 44">
                        <a:extLst>
                          <a:ext uri="{FF2B5EF4-FFF2-40B4-BE49-F238E27FC236}">
                            <a16:creationId xmlns:a16="http://schemas.microsoft.com/office/drawing/2014/main" id="{83CD8ABF-55E0-F741-B8C7-A6B0FAC2907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50" name="AutoShape 45">
                        <a:extLst>
                          <a:ext uri="{FF2B5EF4-FFF2-40B4-BE49-F238E27FC236}">
                            <a16:creationId xmlns:a16="http://schemas.microsoft.com/office/drawing/2014/main" id="{EE28DA6D-8C4B-F44E-B4F4-78E866FAF2E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8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40" name="Group 47">
                    <a:extLst>
                      <a:ext uri="{FF2B5EF4-FFF2-40B4-BE49-F238E27FC236}">
                        <a16:creationId xmlns:a16="http://schemas.microsoft.com/office/drawing/2014/main" id="{D11B4F9A-D9E1-7E42-BCD1-E92CFF16F83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0" y="2653"/>
                    <a:ext cx="669" cy="389"/>
                    <a:chOff x="3110" y="2141"/>
                    <a:chExt cx="669" cy="389"/>
                  </a:xfrm>
                </p:grpSpPr>
                <p:grpSp>
                  <p:nvGrpSpPr>
                    <p:cNvPr id="41" name="Group 48">
                      <a:extLst>
                        <a:ext uri="{FF2B5EF4-FFF2-40B4-BE49-F238E27FC236}">
                          <a16:creationId xmlns:a16="http://schemas.microsoft.com/office/drawing/2014/main" id="{8C28057E-4E88-FE41-9B92-FE6638C8E0C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141"/>
                      <a:ext cx="669" cy="170"/>
                      <a:chOff x="3110" y="2141"/>
                      <a:chExt cx="669" cy="170"/>
                    </a:xfrm>
                  </p:grpSpPr>
                  <p:sp>
                    <p:nvSpPr>
                      <p:cNvPr id="45" name="AutoShape 49">
                        <a:extLst>
                          <a:ext uri="{FF2B5EF4-FFF2-40B4-BE49-F238E27FC236}">
                            <a16:creationId xmlns:a16="http://schemas.microsoft.com/office/drawing/2014/main" id="{058CD08C-344C-C740-8E52-E53DBFBB7B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6" name="AutoShape 50">
                        <a:extLst>
                          <a:ext uri="{FF2B5EF4-FFF2-40B4-BE49-F238E27FC236}">
                            <a16:creationId xmlns:a16="http://schemas.microsoft.com/office/drawing/2014/main" id="{4C0F290A-10E4-984B-A2C2-4E580EF0003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41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42" name="Group 51">
                      <a:extLst>
                        <a:ext uri="{FF2B5EF4-FFF2-40B4-BE49-F238E27FC236}">
                          <a16:creationId xmlns:a16="http://schemas.microsoft.com/office/drawing/2014/main" id="{4DA95A24-F2DD-0E40-AC83-C214C14FF82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10" y="2360"/>
                      <a:ext cx="669" cy="170"/>
                      <a:chOff x="3110" y="2104"/>
                      <a:chExt cx="669" cy="170"/>
                    </a:xfrm>
                  </p:grpSpPr>
                  <p:sp>
                    <p:nvSpPr>
                      <p:cNvPr id="43" name="AutoShape 52">
                        <a:extLst>
                          <a:ext uri="{FF2B5EF4-FFF2-40B4-BE49-F238E27FC236}">
                            <a16:creationId xmlns:a16="http://schemas.microsoft.com/office/drawing/2014/main" id="{EACD31CE-ED84-8B4C-8AF3-F85F1D137F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10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44" name="AutoShape 53">
                        <a:extLst>
                          <a:ext uri="{FF2B5EF4-FFF2-40B4-BE49-F238E27FC236}">
                            <a16:creationId xmlns:a16="http://schemas.microsoft.com/office/drawing/2014/main" id="{33F3C333-EEFE-734D-85E2-AF1446532D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85" y="2104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5" name="AutoShape 39">
                <a:extLst>
                  <a:ext uri="{FF2B5EF4-FFF2-40B4-BE49-F238E27FC236}">
                    <a16:creationId xmlns:a16="http://schemas.microsoft.com/office/drawing/2014/main" id="{46A2C88F-3451-794C-8111-D7137726F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949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36" name="AutoShape 40">
                <a:extLst>
                  <a:ext uri="{FF2B5EF4-FFF2-40B4-BE49-F238E27FC236}">
                    <a16:creationId xmlns:a16="http://schemas.microsoft.com/office/drawing/2014/main" id="{0438D382-FE22-2940-929A-E4A4DD33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917" y="297568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13" name="AutoShape 46">
              <a:extLst>
                <a:ext uri="{FF2B5EF4-FFF2-40B4-BE49-F238E27FC236}">
                  <a16:creationId xmlns:a16="http://schemas.microsoft.com/office/drawing/2014/main" id="{08EFAC77-F542-2849-BFD4-176C01925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84010" y="3429821"/>
              <a:ext cx="2894467" cy="329912"/>
            </a:xfrm>
            <a:prstGeom prst="roundRect">
              <a:avLst>
                <a:gd name="adj" fmla="val 44394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18464F-D91F-934B-995D-3608C4559EE8}"/>
                </a:ext>
              </a:extLst>
            </p:cNvPr>
            <p:cNvSpPr txBox="1"/>
            <p:nvPr/>
          </p:nvSpPr>
          <p:spPr>
            <a:xfrm>
              <a:off x="3615906" y="951524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 NODE, 28 cores</a:t>
              </a:r>
            </a:p>
          </p:txBody>
        </p:sp>
        <p:sp>
          <p:nvSpPr>
            <p:cNvPr id="54" name="AutoShape 52">
              <a:extLst>
                <a:ext uri="{FF2B5EF4-FFF2-40B4-BE49-F238E27FC236}">
                  <a16:creationId xmlns:a16="http://schemas.microsoft.com/office/drawing/2014/main" id="{ECDBEA91-69A0-2644-97CF-3C3C97A5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5" name="AutoShape 53">
              <a:extLst>
                <a:ext uri="{FF2B5EF4-FFF2-40B4-BE49-F238E27FC236}">
                  <a16:creationId xmlns:a16="http://schemas.microsoft.com/office/drawing/2014/main" id="{1278D458-8F4B-F94F-8F29-9F213457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6" name="AutoShape 39">
              <a:extLst>
                <a:ext uri="{FF2B5EF4-FFF2-40B4-BE49-F238E27FC236}">
                  <a16:creationId xmlns:a16="http://schemas.microsoft.com/office/drawing/2014/main" id="{B3EF374C-3BC4-A546-937F-B6EBD855A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155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7" name="AutoShape 40">
              <a:extLst>
                <a:ext uri="{FF2B5EF4-FFF2-40B4-BE49-F238E27FC236}">
                  <a16:creationId xmlns:a16="http://schemas.microsoft.com/office/drawing/2014/main" id="{759B0E56-7DA9-3D48-891B-B20AD13D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123" y="1907981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8ECDF1-DBC3-F545-8F38-2A495E174CAC}"/>
                </a:ext>
              </a:extLst>
            </p:cNvPr>
            <p:cNvGrpSpPr/>
            <p:nvPr/>
          </p:nvGrpSpPr>
          <p:grpSpPr>
            <a:xfrm>
              <a:off x="5242087" y="1474042"/>
              <a:ext cx="1920427" cy="3810298"/>
              <a:chOff x="3479695" y="2041429"/>
              <a:chExt cx="1920427" cy="3810298"/>
            </a:xfrm>
          </p:grpSpPr>
          <p:grpSp>
            <p:nvGrpSpPr>
              <p:cNvPr id="61" name="Group 56">
                <a:extLst>
                  <a:ext uri="{FF2B5EF4-FFF2-40B4-BE49-F238E27FC236}">
                    <a16:creationId xmlns:a16="http://schemas.microsoft.com/office/drawing/2014/main" id="{6FB32223-486F-7649-BFCC-2A02F6547C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9695" y="2041429"/>
                <a:ext cx="1920427" cy="3810298"/>
                <a:chOff x="3017" y="1646"/>
                <a:chExt cx="811" cy="1796"/>
              </a:xfrm>
            </p:grpSpPr>
            <p:sp>
              <p:nvSpPr>
                <p:cNvPr id="64" name="AutoShape 36">
                  <a:extLst>
                    <a:ext uri="{FF2B5EF4-FFF2-40B4-BE49-F238E27FC236}">
                      <a16:creationId xmlns:a16="http://schemas.microsoft.com/office/drawing/2014/main" id="{3D203005-B3ED-A546-9603-15D2D790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7" y="1646"/>
                  <a:ext cx="811" cy="179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algn="ctr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65" name="Group 54">
                  <a:extLst>
                    <a:ext uri="{FF2B5EF4-FFF2-40B4-BE49-F238E27FC236}">
                      <a16:creationId xmlns:a16="http://schemas.microsoft.com/office/drawing/2014/main" id="{83CDCED2-8DBB-5640-BEDC-79215B2A8E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74" y="2290"/>
                  <a:ext cx="673" cy="816"/>
                  <a:chOff x="3074" y="2210"/>
                  <a:chExt cx="673" cy="816"/>
                </a:xfrm>
              </p:grpSpPr>
              <p:grpSp>
                <p:nvGrpSpPr>
                  <p:cNvPr id="66" name="Group 46">
                    <a:extLst>
                      <a:ext uri="{FF2B5EF4-FFF2-40B4-BE49-F238E27FC236}">
                        <a16:creationId xmlns:a16="http://schemas.microsoft.com/office/drawing/2014/main" id="{FEC9A6FA-E2B1-CF47-B3BC-97D336E554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210"/>
                    <a:ext cx="673" cy="385"/>
                    <a:chOff x="3074" y="2210"/>
                    <a:chExt cx="673" cy="385"/>
                  </a:xfrm>
                </p:grpSpPr>
                <p:grpSp>
                  <p:nvGrpSpPr>
                    <p:cNvPr id="74" name="Group 42">
                      <a:extLst>
                        <a:ext uri="{FF2B5EF4-FFF2-40B4-BE49-F238E27FC236}">
                          <a16:creationId xmlns:a16="http://schemas.microsoft.com/office/drawing/2014/main" id="{CF7B9514-1778-5348-96BF-6AD2C1F6A5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210"/>
                      <a:ext cx="673" cy="170"/>
                      <a:chOff x="3074" y="2210"/>
                      <a:chExt cx="673" cy="170"/>
                    </a:xfrm>
                  </p:grpSpPr>
                  <p:sp>
                    <p:nvSpPr>
                      <p:cNvPr id="78" name="AutoShape 39">
                        <a:extLst>
                          <a:ext uri="{FF2B5EF4-FFF2-40B4-BE49-F238E27FC236}">
                            <a16:creationId xmlns:a16="http://schemas.microsoft.com/office/drawing/2014/main" id="{C009C75E-FEB1-8A44-A4EF-8F2215540D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9" name="AutoShape 40">
                        <a:extLst>
                          <a:ext uri="{FF2B5EF4-FFF2-40B4-BE49-F238E27FC236}">
                            <a16:creationId xmlns:a16="http://schemas.microsoft.com/office/drawing/2014/main" id="{79950394-E706-7B44-AE19-37CAD1126B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21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75" name="Group 43">
                      <a:extLst>
                        <a:ext uri="{FF2B5EF4-FFF2-40B4-BE49-F238E27FC236}">
                          <a16:creationId xmlns:a16="http://schemas.microsoft.com/office/drawing/2014/main" id="{5C888744-25B1-1345-BB8D-E02B842A56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425"/>
                      <a:ext cx="673" cy="170"/>
                      <a:chOff x="3074" y="2169"/>
                      <a:chExt cx="673" cy="170"/>
                    </a:xfrm>
                  </p:grpSpPr>
                  <p:sp>
                    <p:nvSpPr>
                      <p:cNvPr id="76" name="AutoShape 44">
                        <a:extLst>
                          <a:ext uri="{FF2B5EF4-FFF2-40B4-BE49-F238E27FC236}">
                            <a16:creationId xmlns:a16="http://schemas.microsoft.com/office/drawing/2014/main" id="{FFE1B732-5FEF-5643-86D3-F1C1827D76D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7" name="AutoShape 45">
                        <a:extLst>
                          <a:ext uri="{FF2B5EF4-FFF2-40B4-BE49-F238E27FC236}">
                            <a16:creationId xmlns:a16="http://schemas.microsoft.com/office/drawing/2014/main" id="{4559227E-E01E-7648-A9CF-4B240670DD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6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67" name="Group 47">
                    <a:extLst>
                      <a:ext uri="{FF2B5EF4-FFF2-40B4-BE49-F238E27FC236}">
                        <a16:creationId xmlns:a16="http://schemas.microsoft.com/office/drawing/2014/main" id="{566E9C75-4488-474A-8C87-5298CFD883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74" y="2641"/>
                    <a:ext cx="673" cy="385"/>
                    <a:chOff x="3074" y="2129"/>
                    <a:chExt cx="673" cy="385"/>
                  </a:xfrm>
                </p:grpSpPr>
                <p:grpSp>
                  <p:nvGrpSpPr>
                    <p:cNvPr id="68" name="Group 48">
                      <a:extLst>
                        <a:ext uri="{FF2B5EF4-FFF2-40B4-BE49-F238E27FC236}">
                          <a16:creationId xmlns:a16="http://schemas.microsoft.com/office/drawing/2014/main" id="{54700B2A-727F-8248-BB1C-BD0CE55775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129"/>
                      <a:ext cx="673" cy="170"/>
                      <a:chOff x="3074" y="2129"/>
                      <a:chExt cx="673" cy="170"/>
                    </a:xfrm>
                  </p:grpSpPr>
                  <p:sp>
                    <p:nvSpPr>
                      <p:cNvPr id="72" name="AutoShape 49">
                        <a:extLst>
                          <a:ext uri="{FF2B5EF4-FFF2-40B4-BE49-F238E27FC236}">
                            <a16:creationId xmlns:a16="http://schemas.microsoft.com/office/drawing/2014/main" id="{A3D30749-A46D-144E-BF86-0F5D8AE717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3" name="AutoShape 50">
                        <a:extLst>
                          <a:ext uri="{FF2B5EF4-FFF2-40B4-BE49-F238E27FC236}">
                            <a16:creationId xmlns:a16="http://schemas.microsoft.com/office/drawing/2014/main" id="{B0036A16-1261-7540-B505-5A00EEBA51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129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69" name="Group 51">
                      <a:extLst>
                        <a:ext uri="{FF2B5EF4-FFF2-40B4-BE49-F238E27FC236}">
                          <a16:creationId xmlns:a16="http://schemas.microsoft.com/office/drawing/2014/main" id="{175BEA64-28E7-5140-BB42-C1D51F8F5C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74" y="2344"/>
                      <a:ext cx="673" cy="170"/>
                      <a:chOff x="3074" y="2088"/>
                      <a:chExt cx="673" cy="170"/>
                    </a:xfrm>
                  </p:grpSpPr>
                  <p:sp>
                    <p:nvSpPr>
                      <p:cNvPr id="70" name="AutoShape 52">
                        <a:extLst>
                          <a:ext uri="{FF2B5EF4-FFF2-40B4-BE49-F238E27FC236}">
                            <a16:creationId xmlns:a16="http://schemas.microsoft.com/office/drawing/2014/main" id="{268D00E4-35AC-034F-AB2F-4F6316690AC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4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71" name="AutoShape 53">
                        <a:extLst>
                          <a:ext uri="{FF2B5EF4-FFF2-40B4-BE49-F238E27FC236}">
                            <a16:creationId xmlns:a16="http://schemas.microsoft.com/office/drawing/2014/main" id="{639B86BB-AEE5-9F44-90B8-0010E86D6C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3" y="2088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5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pPr algn="ctr"/>
                        <a:r>
                          <a:rPr lang="en-US" sz="1600">
                            <a:solidFill>
                              <a:schemeClr val="bg1"/>
                            </a:solidFill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62" name="AutoShape 39">
                <a:extLst>
                  <a:ext uri="{FF2B5EF4-FFF2-40B4-BE49-F238E27FC236}">
                    <a16:creationId xmlns:a16="http://schemas.microsoft.com/office/drawing/2014/main" id="{FE4809AE-22D1-CB46-BEA2-02C74320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803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63" name="AutoShape 40">
                <a:extLst>
                  <a:ext uri="{FF2B5EF4-FFF2-40B4-BE49-F238E27FC236}">
                    <a16:creationId xmlns:a16="http://schemas.microsoft.com/office/drawing/2014/main" id="{795DF725-914C-CB4C-AFC0-A8EE68B40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915" y="2949924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/>
                    <a:cs typeface="Arial"/>
                  </a:rPr>
                  <a:t>Core</a:t>
                </a:r>
              </a:p>
            </p:txBody>
          </p:sp>
        </p:grpSp>
        <p:sp>
          <p:nvSpPr>
            <p:cNvPr id="80" name="AutoShape 39">
              <a:extLst>
                <a:ext uri="{FF2B5EF4-FFF2-40B4-BE49-F238E27FC236}">
                  <a16:creationId xmlns:a16="http://schemas.microsoft.com/office/drawing/2014/main" id="{C2C896C1-C4E2-B947-A927-70B6B045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1" name="AutoShape 40">
              <a:extLst>
                <a:ext uri="{FF2B5EF4-FFF2-40B4-BE49-F238E27FC236}">
                  <a16:creationId xmlns:a16="http://schemas.microsoft.com/office/drawing/2014/main" id="{6703D6A7-58DC-E24B-B526-6449B3D86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1931154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2" name="AutoShape 39">
              <a:extLst>
                <a:ext uri="{FF2B5EF4-FFF2-40B4-BE49-F238E27FC236}">
                  <a16:creationId xmlns:a16="http://schemas.microsoft.com/office/drawing/2014/main" id="{D490BD8C-9EC2-F24F-B4A9-58B2D1FF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195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83" name="AutoShape 40">
              <a:extLst>
                <a:ext uri="{FF2B5EF4-FFF2-40B4-BE49-F238E27FC236}">
                  <a16:creationId xmlns:a16="http://schemas.microsoft.com/office/drawing/2014/main" id="{DC67AE86-F2AD-3247-99C8-B31A2ED6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7" y="4668537"/>
              <a:ext cx="696184" cy="360663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348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--mem=32000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mb total memory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–-time=1-12:00:00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rivanna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-training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input &gt; output</a:t>
            </a:r>
          </a:p>
        </p:txBody>
      </p:sp>
    </p:spTree>
    <p:extLst>
      <p:ext uri="{BB962C8B-B14F-4D97-AF65-F5344CB8AC3E}">
        <p14:creationId xmlns:p14="http://schemas.microsoft.com/office/powerpoint/2010/main" val="211629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lines beginning with #SBATCH request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node, 1 task, which by default uses a single core.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32GB of memory (measured in MB).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day and 12 hours of running time.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standard partition (queue).  A partition must be specified.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 group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-training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job runs a serial executable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myexec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input and output files redirected from standard input and standard output.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would call this script whatever name we choose, say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myjob.slurm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6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sbatch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command to submit the job: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The system returns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not make the script executable.  The system handles that.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419600"/>
            <a:ext cx="57912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udc-ba36-25$sbatch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myjob.slurm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Submitted batch job 36805</a:t>
            </a:r>
          </a:p>
        </p:txBody>
      </p:sp>
    </p:spTree>
    <p:extLst>
      <p:ext uri="{BB962C8B-B14F-4D97-AF65-F5344CB8AC3E}">
        <p14:creationId xmlns:p14="http://schemas.microsoft.com/office/powerpoint/2010/main" val="244236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05" y="1450181"/>
            <a:ext cx="7886700" cy="2969419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we submit it, we can monitor active jobs with</a:t>
            </a: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-u gka6a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If I only want to see my jobs I can use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status: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PD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pending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exiting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4418115"/>
            <a:ext cx="8084505" cy="152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gka6a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 PARTITION     NAME     USER	  ST    TIME  NODES  NODELIST(REASON)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36805  standard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myjob.sl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gka6a    R    1:45    1     udc-aw38-34-l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8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directory to scripts and run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slurm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hello_world.slurm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What do you see when you run </a:t>
            </a:r>
          </a:p>
          <a:p>
            <a:pPr marL="45720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-u &lt;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lvl="1" indent="0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3E740F-5115-1B41-B7D5-6FB614907A25}"/>
              </a:ext>
            </a:extLst>
          </p:cNvPr>
          <p:cNvSpPr txBox="1">
            <a:spLocks/>
          </p:cNvSpPr>
          <p:nvPr/>
        </p:nvSpPr>
        <p:spPr>
          <a:xfrm>
            <a:off x="959805" y="473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3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need to cancel a job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job ID (you must always know the job ID)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4500" y="3163094"/>
            <a:ext cx="5715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36805 #</a:t>
            </a:r>
            <a:r>
              <a:rPr lang="en-US" sz="3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endParaRPr lang="en-US" sz="3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0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SLURM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-per-node=&lt;n&gt;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--mem=&lt;n&gt;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=&lt;n&gt;  #in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-per-task=&lt;n&gt; #cores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--partition=&lt;p&gt;</a:t>
            </a:r>
          </a:p>
        </p:txBody>
      </p:sp>
    </p:spTree>
    <p:extLst>
      <p:ext uri="{BB962C8B-B14F-4D97-AF65-F5344CB8AC3E}">
        <p14:creationId xmlns:p14="http://schemas.microsoft.com/office/powerpoint/2010/main" val="3949682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Single-Letter Equivalents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SLURM directives have a single-letter equivalent which is used with a single hyphen and no equals symbol.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#nodes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-n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-c &lt;n&gt;  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d-hh:mm:ss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#time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#account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-p &lt;p&gt;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8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371600" y="2602958"/>
            <a:ext cx="6874669" cy="1588042"/>
          </a:xfrm>
          <a:prstGeom prst="rect">
            <a:avLst/>
          </a:prstGeom>
          <a:noFill/>
          <a:ln>
            <a:noFill/>
          </a:ln>
        </p:spPr>
        <p:txBody>
          <a:bodyPr vert="horz" lIns="68569" tIns="68569" rIns="68569" bIns="68569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Rivanna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90" y="4462462"/>
            <a:ext cx="1975457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87" y="4458702"/>
            <a:ext cx="1998747" cy="1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6" y="4462462"/>
            <a:ext cx="1993107" cy="1328738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371600" y="1615440"/>
            <a:ext cx="6858000" cy="82296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3150" dirty="0" err="1">
                <a:solidFill>
                  <a:schemeClr val="bg1"/>
                </a:solidFill>
              </a:rPr>
              <a:t>Rivanna</a:t>
            </a:r>
            <a:endParaRPr lang="en" sz="315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574C5A-657D-E447-B1B4-440EB8CE5414}"/>
              </a:ext>
            </a:extLst>
          </p:cNvPr>
          <p:cNvSpPr txBox="1">
            <a:spLocks/>
          </p:cNvSpPr>
          <p:nvPr/>
        </p:nvSpPr>
        <p:spPr>
          <a:xfrm>
            <a:off x="807405" y="320674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Overview – </a:t>
            </a:r>
            <a:r>
              <a:rPr lang="en-US" sz="3200" dirty="0"/>
              <a:t>Supercomputer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509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default, SLURM redirects both standard output and standard error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the name of this file: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standard error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--error=&lt;filename&gt;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2022015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736645" cy="4876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HPC sites, including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UVa's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restrict the memory and time allowed to processes on the frontend.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basic SLURM command to request interactive resources is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However, it requires several options to work well so we have a local script called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takes the same arguments as the SLURM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commmand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ijob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1 –A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myalloc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-t &lt;time&gt; --mem &lt;memory in MB&gt; -p &lt;partition&gt; -J &lt;jobname&gt; </a:t>
            </a:r>
          </a:p>
        </p:txBody>
      </p:sp>
    </p:spTree>
    <p:extLst>
      <p:ext uri="{BB962C8B-B14F-4D97-AF65-F5344CB8AC3E}">
        <p14:creationId xmlns:p14="http://schemas.microsoft.com/office/powerpoint/2010/main" val="209730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155" y="1524000"/>
            <a:ext cx="8736645" cy="48768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-lab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jupyter_conda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/.2020.11-py3.8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-lab &amp;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/11.2.0_4.1.4 R/4.2.1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</a:p>
          <a:p>
            <a:pPr marL="0" indent="0"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/R2023a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4063486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BD10-438F-5A48-9132-2F84AD06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help?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D2AAE9-8423-CF4E-9144-84755CE30570}"/>
              </a:ext>
            </a:extLst>
          </p:cNvPr>
          <p:cNvGrpSpPr/>
          <p:nvPr/>
        </p:nvGrpSpPr>
        <p:grpSpPr>
          <a:xfrm>
            <a:off x="1157342" y="1404984"/>
            <a:ext cx="6829316" cy="4947169"/>
            <a:chOff x="1628884" y="1404984"/>
            <a:chExt cx="6829316" cy="4947169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9C56B5F-147D-4F45-9A22-59FF854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977" y="1404984"/>
              <a:ext cx="4551214" cy="4530070"/>
            </a:xfrm>
            <a:prstGeom prst="rect">
              <a:avLst/>
            </a:prstGeom>
          </p:spPr>
        </p:pic>
        <p:sp>
          <p:nvSpPr>
            <p:cNvPr id="10" name="Subtitle 4">
              <a:extLst>
                <a:ext uri="{FF2B5EF4-FFF2-40B4-BE49-F238E27FC236}">
                  <a16:creationId xmlns:a16="http://schemas.microsoft.com/office/drawing/2014/main" id="{5F6339A6-D7B6-FD49-A029-C4D2804323AB}"/>
                </a:ext>
              </a:extLst>
            </p:cNvPr>
            <p:cNvSpPr txBox="1">
              <a:spLocks/>
            </p:cNvSpPr>
            <p:nvPr/>
          </p:nvSpPr>
          <p:spPr>
            <a:xfrm>
              <a:off x="2784760" y="1429909"/>
              <a:ext cx="567344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solidFill>
                    <a:srgbClr val="002060"/>
                  </a:solidFill>
                  <a:hlinkClick r:id="rId4"/>
                </a:rPr>
                <a:t>https://www.rc.virginia.edu/support/#office-hours</a:t>
              </a:r>
              <a:endParaRPr lang="en-US" sz="1800" dirty="0">
                <a:solidFill>
                  <a:srgbClr val="002060"/>
                </a:solidFill>
              </a:endParaRPr>
            </a:p>
          </p:txBody>
        </p:sp>
        <p:sp>
          <p:nvSpPr>
            <p:cNvPr id="5" name="Subtitle 4">
              <a:extLst>
                <a:ext uri="{FF2B5EF4-FFF2-40B4-BE49-F238E27FC236}">
                  <a16:creationId xmlns:a16="http://schemas.microsoft.com/office/drawing/2014/main" id="{CF178630-0951-3844-B223-4A110F6CA5E5}"/>
                </a:ext>
              </a:extLst>
            </p:cNvPr>
            <p:cNvSpPr txBox="1">
              <a:spLocks/>
            </p:cNvSpPr>
            <p:nvPr/>
          </p:nvSpPr>
          <p:spPr>
            <a:xfrm>
              <a:off x="1628884" y="5791200"/>
              <a:ext cx="5105400" cy="5609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en-US" sz="1800" dirty="0">
                  <a:hlinkClick r:id="rId5"/>
                </a:rPr>
                <a:t>https://www.rc.virginia.edu/support/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28039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5649F-D4C7-7F4F-9526-7BB59F8D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0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238484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Dotfiles – </a:t>
            </a:r>
            <a:r>
              <a:rPr lang="en-US" sz="3200" dirty="0"/>
              <a:t>configuration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“Dotfiles” are files that describe resources to programs that look for them.</a:t>
            </a:r>
          </a:p>
          <a:p>
            <a:r>
              <a:rPr lang="en-US" dirty="0"/>
              <a:t>They begin with a period or “dot” (hence the name).</a:t>
            </a:r>
          </a:p>
          <a:p>
            <a:r>
              <a:rPr lang="en-US" dirty="0"/>
              <a:t>Hidden from </a:t>
            </a:r>
            <a:r>
              <a:rPr lang="en-US" dirty="0">
                <a:latin typeface="Courier New"/>
                <a:cs typeface="Courier New"/>
              </a:rPr>
              <a:t>ls, </a:t>
            </a:r>
            <a:r>
              <a:rPr lang="en-US" dirty="0">
                <a:cs typeface="Arial" panose="020B0604020202020204" pitchFamily="34" charset="0"/>
              </a:rPr>
              <a:t>but</a:t>
            </a:r>
            <a:r>
              <a:rPr lang="en-US" dirty="0">
                <a:latin typeface="Courier New"/>
                <a:cs typeface="Courier New"/>
              </a:rPr>
              <a:t> ls -a</a:t>
            </a:r>
            <a:r>
              <a:rPr lang="en-US" dirty="0"/>
              <a:t> shows them.  Sometimes </a:t>
            </a:r>
            <a:r>
              <a:rPr lang="en-US" dirty="0">
                <a:latin typeface="Courier New"/>
                <a:cs typeface="Courier New"/>
              </a:rPr>
              <a:t>ls</a:t>
            </a:r>
            <a:r>
              <a:rPr lang="en-US" dirty="0"/>
              <a:t> is aliased to </a:t>
            </a:r>
            <a:r>
              <a:rPr lang="en-US" dirty="0">
                <a:latin typeface="Courier New"/>
                <a:cs typeface="Courier New"/>
              </a:rPr>
              <a:t>ls –a</a:t>
            </a:r>
            <a:r>
              <a:rPr lang="en-US" dirty="0"/>
              <a:t>.</a:t>
            </a:r>
          </a:p>
          <a:p>
            <a:r>
              <a:rPr lang="en-US" dirty="0"/>
              <a:t>Bash has </a:t>
            </a:r>
            <a:r>
              <a:rPr lang="en-US" dirty="0" err="1"/>
              <a:t>two</a:t>
            </a:r>
            <a:r>
              <a:rPr lang="en-US" dirty="0" err="1">
                <a:latin typeface="Courier New"/>
                <a:cs typeface="Courier New"/>
              </a:rPr>
              <a:t>.bash_profile</a:t>
            </a:r>
            <a:r>
              <a:rPr lang="en-US" dirty="0">
                <a:latin typeface="Courier New"/>
                <a:cs typeface="Courier New"/>
              </a:rPr>
              <a:t> and .</a:t>
            </a:r>
            <a:r>
              <a:rPr lang="en-US" dirty="0" err="1">
                <a:latin typeface="Courier New"/>
                <a:cs typeface="Courier New"/>
              </a:rPr>
              <a:t>bashrc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if no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is present it </a:t>
            </a:r>
            <a:r>
              <a:rPr lang="en-US" dirty="0"/>
              <a:t>will read </a:t>
            </a:r>
            <a:r>
              <a:rPr lang="en-US" dirty="0">
                <a:latin typeface="Courier New"/>
                <a:cs typeface="Courier New"/>
              </a:rPr>
              <a:t>.profile</a:t>
            </a:r>
          </a:p>
          <a:p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bash_profile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sourced only for login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28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search path is the set of directories that the operating system will search when you type the name of an executable.  To see it, type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printenv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PATH</a:t>
            </a:r>
          </a:p>
          <a:p>
            <a:r>
              <a:rPr lang="en-US" sz="2600" dirty="0">
                <a:latin typeface="Courier New"/>
                <a:cs typeface="Courier New"/>
              </a:rPr>
              <a:t>PATH</a:t>
            </a:r>
            <a:r>
              <a:rPr lang="en-US" sz="2600" dirty="0">
                <a:latin typeface="American Typewriter"/>
                <a:cs typeface="American Typewriter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environment variable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 Environment variables describe something about your working environment.  Some of them you can set or modify; others are set by the system.</a:t>
            </a:r>
          </a:p>
          <a:p>
            <a:r>
              <a:rPr lang="en-US" sz="2600" dirty="0" err="1">
                <a:latin typeface="Courier New"/>
                <a:cs typeface="Courier New"/>
              </a:rPr>
              <a:t>printenv</a:t>
            </a:r>
            <a:r>
              <a:rPr lang="en-US" sz="2600" dirty="0">
                <a:latin typeface="Courier New"/>
                <a:cs typeface="Courier New"/>
              </a:rPr>
              <a:t> </a:t>
            </a:r>
          </a:p>
          <a:p>
            <a:pPr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Prints all environment variables currently set.</a:t>
            </a:r>
          </a:p>
          <a:p>
            <a:r>
              <a:rPr lang="en-US" sz="2600" dirty="0">
                <a:latin typeface="Courier New"/>
                <a:cs typeface="Courier New"/>
              </a:rPr>
              <a:t>export VAR</a:t>
            </a:r>
          </a:p>
          <a:p>
            <a:pPr marL="0" lvl="1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   Allows variable to be passed to child shells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Bash only, sets and exports in one line</a:t>
            </a: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600" dirty="0">
                <a:latin typeface="Courier New"/>
                <a:cs typeface="Courier New"/>
              </a:rPr>
              <a:t>export VAR=value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2122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Slurm</a:t>
            </a:r>
            <a:r>
              <a:rPr lang="en-US" sz="4000" dirty="0"/>
              <a:t> Environment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896" y="1447800"/>
            <a:ext cx="8617904" cy="4729163"/>
          </a:xfrm>
        </p:spPr>
        <p:txBody>
          <a:bodyPr>
            <a:normAutofit fontScale="85000" lnSpcReduction="10000"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SLURM provides several environment variables that acquire values from the system.</a:t>
            </a:r>
          </a:p>
          <a:p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Do not attempt to assign to any variable beginning with SLURM_</a:t>
            </a:r>
          </a:p>
          <a:p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Directory from which job was submitted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SLURM_SUBMIT_DIR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Default is to cd to this directory before starting job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List of nodes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SLURM_JOB_NODELIST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Job ID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SLURM_JOB_ID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task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SLURM_NTASKS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Task per node (if set in script)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SLURM_NTASKS_PER_NODE</a:t>
            </a: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Number of cores per task (if set in script) </a:t>
            </a:r>
            <a:r>
              <a:rPr lang="en-US" sz="25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SLURM_CPUS_PER_TASK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74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Many similar jobs can be submitted through job arrays.</a:t>
            </a:r>
          </a:p>
          <a:p>
            <a:r>
              <a:rPr lang="en-US" dirty="0"/>
              <a:t>Must be a batch job.</a:t>
            </a:r>
          </a:p>
          <a:p>
            <a:r>
              <a:rPr lang="en-US" dirty="0"/>
              <a:t>Submit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--array=&lt;range&gt; option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--array=0-30 myjobs.sh</a:t>
            </a:r>
          </a:p>
          <a:p>
            <a:r>
              <a:rPr lang="en-US" dirty="0"/>
              <a:t>An increment can be provided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--array=1-7:2 myjobs.sh</a:t>
            </a:r>
          </a:p>
          <a:p>
            <a:pPr lvl="1"/>
            <a:r>
              <a:rPr lang="en-US" dirty="0"/>
              <a:t>This will number them 1, 3, 5, 7</a:t>
            </a:r>
          </a:p>
          <a:p>
            <a:r>
              <a:rPr lang="en-US" dirty="0"/>
              <a:t>Or provide a list</a:t>
            </a:r>
          </a:p>
          <a:p>
            <a:pPr marL="0" indent="0" algn="ctr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--array=1,3,4,5,7,9 myjobs.sh</a:t>
            </a:r>
          </a:p>
          <a:p>
            <a:r>
              <a:rPr lang="en-US" dirty="0"/>
              <a:t>Each job will be provided an environment variable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SLURM_ARRAY_JOB_ID </a:t>
            </a:r>
          </a:p>
          <a:p>
            <a:r>
              <a:rPr lang="en-US" dirty="0"/>
              <a:t>And each task will be assigned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SLURM_ARRAY_TASK_ID</a:t>
            </a:r>
          </a:p>
          <a:p>
            <a:pPr marL="0" indent="0">
              <a:buNone/>
            </a:pPr>
            <a:r>
              <a:rPr lang="en-US" dirty="0"/>
              <a:t>   based on the numbers in the specified range or 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2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57200" y="1600200"/>
            <a:ext cx="8235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Logging into a remote UNIX based system requires a client. The options for client depends on your OS.</a:t>
            </a:r>
          </a:p>
          <a:p>
            <a:pPr marL="228600" lvl="0" indent="-228600" algn="l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Command line access is based on the “SSH” or Secure Shell protocol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Encrypted</a:t>
            </a:r>
          </a:p>
          <a:p>
            <a:pPr marL="971550" lvl="1" indent="-228600" fontAlgn="base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Used on most UNIX systems</a:t>
            </a:r>
          </a:p>
          <a:p>
            <a:pPr algn="l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623543-1800-804A-BD86-E459DE51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91" y="309334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LOGGING IN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67988CF1-A7BF-534A-A7E7-F42FB039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 r="5264" b="2475"/>
          <a:stretch/>
        </p:blipFill>
        <p:spPr>
          <a:xfrm>
            <a:off x="6705600" y="3810000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9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Job arrays should be named (any job can be, job arrays should be named).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--job-name=&lt;name&gt;</a:t>
            </a:r>
          </a:p>
          <a:p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-J &lt;name&gt;</a:t>
            </a:r>
          </a:p>
          <a:p>
            <a:r>
              <a:rPr lang="en-US" dirty="0"/>
              <a:t>All </a:t>
            </a:r>
            <a:r>
              <a:rPr lang="en-US" dirty="0" err="1"/>
              <a:t>subjobs</a:t>
            </a:r>
            <a:r>
              <a:rPr lang="en-US" dirty="0"/>
              <a:t> will use the same global resource requests.</a:t>
            </a:r>
          </a:p>
          <a:p>
            <a:r>
              <a:rPr lang="en-US" dirty="0"/>
              <a:t>A variable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the overall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SLURM_ARRAY_JOB_ID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%a</a:t>
            </a:r>
            <a:r>
              <a:rPr lang="en-US" dirty="0"/>
              <a:t> represents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SLURM_ARRAY_TASK_ID </a:t>
            </a:r>
            <a:r>
              <a:rPr lang="en-US" dirty="0">
                <a:cs typeface="Courier New" panose="02070309020205020404" pitchFamily="49" charset="0"/>
              </a:rPr>
              <a:t>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en-US" dirty="0">
                <a:cs typeface="Courier New" panose="02070309020205020404" pitchFamily="49" charset="0"/>
              </a:rPr>
              <a:t>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–e </a:t>
            </a:r>
            <a:r>
              <a:rPr lang="en-US" dirty="0">
                <a:cs typeface="Courier New" panose="02070309020205020404" pitchFamily="49" charset="0"/>
              </a:rPr>
              <a:t>directives.</a:t>
            </a:r>
          </a:p>
        </p:txBody>
      </p:sp>
    </p:spTree>
    <p:extLst>
      <p:ext uri="{BB962C8B-B14F-4D97-AF65-F5344CB8AC3E}">
        <p14:creationId xmlns:p14="http://schemas.microsoft.com/office/powerpoint/2010/main" val="1582001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/>
          <a:lstStyle/>
          <a:p>
            <a:r>
              <a:rPr lang="en-US" dirty="0"/>
              <a:t>It would be prudent to separate </a:t>
            </a:r>
            <a:r>
              <a:rPr lang="en-US" dirty="0" err="1"/>
              <a:t>stdout</a:t>
            </a:r>
            <a:r>
              <a:rPr lang="en-US" dirty="0"/>
              <a:t> and </a:t>
            </a:r>
            <a:r>
              <a:rPr lang="en-US" dirty="0" err="1"/>
              <a:t>stderror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myjobs%A%a.err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Prepare files with appropriate names, e.g.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myinput.0.in, myinput.1.in, …myinput.30.in</a:t>
            </a:r>
          </a:p>
          <a:p>
            <a:r>
              <a:rPr lang="en-US" dirty="0"/>
              <a:t>Invoke your program with a line such as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myexec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myinput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.${SLURM_ARRAY_TASK_ID}.in</a:t>
            </a:r>
          </a:p>
        </p:txBody>
      </p:sp>
    </p:spTree>
    <p:extLst>
      <p:ext uri="{BB962C8B-B14F-4D97-AF65-F5344CB8AC3E}">
        <p14:creationId xmlns:p14="http://schemas.microsoft.com/office/powerpoint/2010/main" val="712530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-n 1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-t 04:00:00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-J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montecarlo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-A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rivanna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-training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–p standard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-o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output%A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#SBATCH -e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error%A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.%a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mccode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&lt; input${SLURM_ARRAY_TASK_ID}.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dat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6699" cy="46482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OOD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https://rivanna-portal.hpc.virginia.edu/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https://rivanna-desktop.hpc.virginia.edu/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OOD &gt; Interactive Apps 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MobaXterm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(Windows)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https://www.rc.virginia.edu/userinfo/rivanna/logintools/mobaxterm/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Terminal (Mac, Linux)	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–Y gka6a@rivanna.hpc.virginia.edu</a:t>
            </a:r>
          </a:p>
          <a:p>
            <a:pPr lvl="1" algn="just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4D5-0555-7749-B33C-202EDD56D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99141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Stripe_4x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Stripe_4x3" id="{7006B71E-B41B-4500-8AE6-5AD77E8FD5BD}" vid="{3ABFC693-220E-49C6-A449-DD7FECE44C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OrangeStripe_4x3</Template>
  <TotalTime>47662</TotalTime>
  <Words>6227</Words>
  <Application>Microsoft Macintosh PowerPoint</Application>
  <PresentationFormat>On-screen Show (4:3)</PresentationFormat>
  <Paragraphs>946</Paragraphs>
  <Slides>82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.AppleSystemUIFont</vt:lpstr>
      <vt:lpstr>American Typewriter</vt:lpstr>
      <vt:lpstr>Arial</vt:lpstr>
      <vt:lpstr>Calibri</vt:lpstr>
      <vt:lpstr>Calibri Light</vt:lpstr>
      <vt:lpstr>Courier</vt:lpstr>
      <vt:lpstr>Courier New</vt:lpstr>
      <vt:lpstr>Economica</vt:lpstr>
      <vt:lpstr>Franklin Gothic Book</vt:lpstr>
      <vt:lpstr>Franklin Gothic Medium</vt:lpstr>
      <vt:lpstr>Menlo</vt:lpstr>
      <vt:lpstr>System Font Regular</vt:lpstr>
      <vt:lpstr>OrangeStripe_4x3</vt:lpstr>
      <vt:lpstr>Office Theme</vt:lpstr>
      <vt:lpstr>High performance computing from terminal window</vt:lpstr>
      <vt:lpstr>Outline</vt:lpstr>
      <vt:lpstr>Overview - Unix</vt:lpstr>
      <vt:lpstr>Overview - Unix</vt:lpstr>
      <vt:lpstr>Overview - shell</vt:lpstr>
      <vt:lpstr>Overview – shell cont.</vt:lpstr>
      <vt:lpstr>PowerPoint Presentation</vt:lpstr>
      <vt:lpstr>LOGGING IN</vt:lpstr>
      <vt:lpstr>Logging in</vt:lpstr>
      <vt:lpstr>Unix Command-Line basics</vt:lpstr>
      <vt:lpstr>SHELL Navigation</vt:lpstr>
      <vt:lpstr>FIRST LOOK – Let’s grab some files</vt:lpstr>
      <vt:lpstr>Bash History Mechanism</vt:lpstr>
      <vt:lpstr>More Bash Goodies</vt:lpstr>
      <vt:lpstr>FILES AND Processes</vt:lpstr>
      <vt:lpstr>FILES AND DIRECTORIES</vt:lpstr>
      <vt:lpstr>PowerPoint Presentation</vt:lpstr>
      <vt:lpstr>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Creating &amp; Editing files</vt:lpstr>
      <vt:lpstr>Transfer files (https://www.rc.virginia.edu/userinfo/rivanna/logintools/cl-data-transfer/)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Copying Files</vt:lpstr>
      <vt:lpstr>PowerPoint Presentation</vt:lpstr>
      <vt:lpstr>PowerPoint Presentation</vt:lpstr>
      <vt:lpstr>Exercise</vt:lpstr>
      <vt:lpstr>Your Best Friend</vt:lpstr>
      <vt:lpstr>Handy Commands</vt:lpstr>
      <vt:lpstr>Wildcards</vt:lpstr>
      <vt:lpstr>Standard Streams</vt:lpstr>
      <vt:lpstr>Stream Redirection</vt:lpstr>
      <vt:lpstr>Pipes</vt:lpstr>
      <vt:lpstr>Running Executables</vt:lpstr>
      <vt:lpstr>Example</vt:lpstr>
      <vt:lpstr>Process Control</vt:lpstr>
      <vt:lpstr>Killing Processes</vt:lpstr>
      <vt:lpstr>RIVANNA</vt:lpstr>
      <vt:lpstr>Rivanna in More Detail</vt:lpstr>
      <vt:lpstr>Your Home Directory</vt:lpstr>
      <vt:lpstr>Checking your Storage</vt:lpstr>
      <vt:lpstr>Checking your Allocation</vt:lpstr>
      <vt:lpstr>Running Jobs from Scratch</vt:lpstr>
      <vt:lpstr>The Modules Environment</vt:lpstr>
      <vt:lpstr>Modules Commands</vt:lpstr>
      <vt:lpstr>PowerPoint Presentation</vt:lpstr>
      <vt:lpstr>Resource Managers</vt:lpstr>
      <vt:lpstr>Resource Requests</vt:lpstr>
      <vt:lpstr>SLURM Resource Requests</vt:lpstr>
      <vt:lpstr>SLURM Resource Requests</vt:lpstr>
      <vt:lpstr>SLURM Resource Requests</vt:lpstr>
      <vt:lpstr>Example</vt:lpstr>
      <vt:lpstr>What it Does</vt:lpstr>
      <vt:lpstr>Submitting a Job</vt:lpstr>
      <vt:lpstr>Checking the Job</vt:lpstr>
      <vt:lpstr>PowerPoint Presentation</vt:lpstr>
      <vt:lpstr>Deleting a Job</vt:lpstr>
      <vt:lpstr>Common SLURM Directives</vt:lpstr>
      <vt:lpstr>Single-Letter Equivalents</vt:lpstr>
      <vt:lpstr>Standard Streams</vt:lpstr>
      <vt:lpstr>Interactive Jobs</vt:lpstr>
      <vt:lpstr>Interactive Jobs - Examples</vt:lpstr>
      <vt:lpstr>Need help?</vt:lpstr>
      <vt:lpstr>PowerPoint Presentation</vt:lpstr>
      <vt:lpstr>Advanced topics</vt:lpstr>
      <vt:lpstr>Dotfiles – configuration files </vt:lpstr>
      <vt:lpstr>Environment Variables</vt:lpstr>
      <vt:lpstr>Slurm Environment Variables</vt:lpstr>
      <vt:lpstr>Job Arrays</vt:lpstr>
      <vt:lpstr>Array Script</vt:lpstr>
      <vt:lpstr>File Specifications</vt:lpstr>
      <vt:lpstr>Example 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kah3f</dc:creator>
  <cp:lastModifiedBy>Sheikhzada, Ahmad (jus2yw)</cp:lastModifiedBy>
  <cp:revision>407</cp:revision>
  <dcterms:created xsi:type="dcterms:W3CDTF">2014-08-11T19:45:30Z</dcterms:created>
  <dcterms:modified xsi:type="dcterms:W3CDTF">2023-10-19T16:02:54Z</dcterms:modified>
</cp:coreProperties>
</file>